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 id="2147483648" r:id="rId6"/>
  </p:sldMasterIdLst>
  <p:notesMasterIdLst>
    <p:notesMasterId r:id="rId54"/>
  </p:notesMasterIdLst>
  <p:sldIdLst>
    <p:sldId id="591" r:id="rId7"/>
    <p:sldId id="593" r:id="rId8"/>
    <p:sldId id="596" r:id="rId9"/>
    <p:sldId id="598" r:id="rId10"/>
    <p:sldId id="599" r:id="rId11"/>
    <p:sldId id="601" r:id="rId12"/>
    <p:sldId id="600" r:id="rId13"/>
    <p:sldId id="602" r:id="rId14"/>
    <p:sldId id="603" r:id="rId15"/>
    <p:sldId id="604" r:id="rId16"/>
    <p:sldId id="606" r:id="rId17"/>
    <p:sldId id="605" r:id="rId18"/>
    <p:sldId id="645" r:id="rId19"/>
    <p:sldId id="644" r:id="rId20"/>
    <p:sldId id="611" r:id="rId21"/>
    <p:sldId id="612" r:id="rId22"/>
    <p:sldId id="646" r:id="rId23"/>
    <p:sldId id="614" r:id="rId24"/>
    <p:sldId id="615" r:id="rId25"/>
    <p:sldId id="639" r:id="rId26"/>
    <p:sldId id="648" r:id="rId27"/>
    <p:sldId id="647" r:id="rId28"/>
    <p:sldId id="624" r:id="rId29"/>
    <p:sldId id="643" r:id="rId30"/>
    <p:sldId id="566" r:id="rId31"/>
    <p:sldId id="567" r:id="rId32"/>
    <p:sldId id="625" r:id="rId33"/>
    <p:sldId id="649" r:id="rId34"/>
    <p:sldId id="568" r:id="rId35"/>
    <p:sldId id="569" r:id="rId36"/>
    <p:sldId id="626" r:id="rId37"/>
    <p:sldId id="651" r:id="rId38"/>
    <p:sldId id="572" r:id="rId39"/>
    <p:sldId id="627" r:id="rId40"/>
    <p:sldId id="574" r:id="rId41"/>
    <p:sldId id="628" r:id="rId42"/>
    <p:sldId id="532" r:id="rId43"/>
    <p:sldId id="634" r:id="rId44"/>
    <p:sldId id="642" r:id="rId45"/>
    <p:sldId id="630" r:id="rId46"/>
    <p:sldId id="638" r:id="rId47"/>
    <p:sldId id="650" r:id="rId48"/>
    <p:sldId id="409" r:id="rId49"/>
    <p:sldId id="553" r:id="rId50"/>
    <p:sldId id="589" r:id="rId51"/>
    <p:sldId id="499" r:id="rId52"/>
    <p:sldId id="554" r:id="rId5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B049234-CBF9-C075-142B-ECD728BF2FCC}" name="Chhavi Sharma" initials="CS" userId="S::cs@ashden.org::0218a4bd-92e3-4434-8aaf-07a470372920" providerId="AD"/>
  <p188:author id="{156BE839-CA7B-7733-4EC4-2D49DD2C2814}" name="Ellen Dobbs" initials="ED" userId="S::eld@ashden.org::756b54a5-f6c6-4486-b658-bc45075b9694" providerId="AD"/>
  <p188:author id="{9665C04B-F298-D2C7-017C-A5AAD1524627}" name="Craig Burnett" initials="CB" userId="S::Craig.Burnett@ashden.org::ffcda8ee-7ce0-4a8e-b9bf-be65672ba0ee" providerId="AD"/>
  <p188:author id="{AAC9D3AF-25E4-CA25-6486-590FD4376D99}" name="Giles Bristow" initials="GB" userId="Giles Bristow" providerId="None"/>
  <p188:author id="{4E37A8B1-FE53-B3C9-D7C1-E8D0BC693DD9}" name="Emma Seery" initials="ES" userId="S::emma.seery@ashden.org::786c1d4e-18de-407b-91b3-9f9378f0f8a6" providerId="AD"/>
  <p188:author id="{B51D42F6-4451-B0DF-302E-223378E80821}" name="Nashwa Naushad" initials="NN" userId="Nashwa Naushad"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Giles Bristow" initials="GB" lastIdx="26" clrIdx="0">
    <p:extLst>
      <p:ext uri="{19B8F6BF-5375-455C-9EA6-DF929625EA0E}">
        <p15:presenceInfo xmlns:p15="http://schemas.microsoft.com/office/powerpoint/2012/main" userId="Giles Bristow" providerId="None"/>
      </p:ext>
    </p:extLst>
  </p:cmAuthor>
  <p:cmAuthor id="2" name="Fiona Duggan" initials="FD" lastIdx="11" clrIdx="1">
    <p:extLst>
      <p:ext uri="{19B8F6BF-5375-455C-9EA6-DF929625EA0E}">
        <p15:presenceInfo xmlns:p15="http://schemas.microsoft.com/office/powerpoint/2012/main" userId="S::Fiona.Duggan@ashden.org::d189aeb5-d7e1-41fe-8266-9e6180a534c3" providerId="AD"/>
      </p:ext>
    </p:extLst>
  </p:cmAuthor>
  <p:cmAuthor id="3" name="Chhavi Sharma" initials="CS" lastIdx="1" clrIdx="2">
    <p:extLst>
      <p:ext uri="{19B8F6BF-5375-455C-9EA6-DF929625EA0E}">
        <p15:presenceInfo xmlns:p15="http://schemas.microsoft.com/office/powerpoint/2012/main" userId="S::cs@ashden.org::0218a4bd-92e3-4434-8aaf-07a470372920" providerId="AD"/>
      </p:ext>
    </p:extLst>
  </p:cmAuthor>
  <p:cmAuthor id="4" name="Craig Burnett" initials="CB" lastIdx="3" clrIdx="3">
    <p:extLst>
      <p:ext uri="{19B8F6BF-5375-455C-9EA6-DF929625EA0E}">
        <p15:presenceInfo xmlns:p15="http://schemas.microsoft.com/office/powerpoint/2012/main" userId="S::Craig.Burnett@ashden.org::ffcda8ee-7ce0-4a8e-b9bf-be65672ba0ee"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5236"/>
    <a:srgbClr val="E1004E"/>
    <a:srgbClr val="014144"/>
    <a:srgbClr val="03E27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2" d="100"/>
          <a:sy n="62" d="100"/>
        </p:scale>
        <p:origin x="804"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commentAuthors" Target="commentAuthor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slide" Target="slides/slide35.xml"/><Relationship Id="rId54"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microsoft.com/office/2018/10/relationships/authors" Target="authors.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presProps" Target="presProps.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B6C4222-8FA7-476D-B0CE-2DFD69CEF164}" type="datetimeFigureOut">
              <a:rPr lang="en-GB" smtClean="0"/>
              <a:t>20/04/2023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269280C-AB4B-447D-9B40-59732643D703}" type="slidenum">
              <a:rPr lang="en-GB" smtClean="0"/>
              <a:t>‹#›</a:t>
            </a:fld>
            <a:endParaRPr lang="en-GB"/>
          </a:p>
        </p:txBody>
      </p:sp>
    </p:spTree>
    <p:extLst>
      <p:ext uri="{BB962C8B-B14F-4D97-AF65-F5344CB8AC3E}">
        <p14:creationId xmlns:p14="http://schemas.microsoft.com/office/powerpoint/2010/main" val="2076169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33D387A-4C54-654E-BECE-1EAF1BD367E3}" type="slidenum">
              <a:rPr lang="en-US" smtClean="0"/>
              <a:t>2</a:t>
            </a:fld>
            <a:endParaRPr lang="en-US"/>
          </a:p>
        </p:txBody>
      </p:sp>
    </p:spTree>
    <p:extLst>
      <p:ext uri="{BB962C8B-B14F-4D97-AF65-F5344CB8AC3E}">
        <p14:creationId xmlns:p14="http://schemas.microsoft.com/office/powerpoint/2010/main" val="32253515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33D387A-4C54-654E-BECE-1EAF1BD367E3}" type="slidenum">
              <a:rPr lang="en-US" smtClean="0"/>
              <a:t>3</a:t>
            </a:fld>
            <a:endParaRPr lang="en-US"/>
          </a:p>
        </p:txBody>
      </p:sp>
    </p:spTree>
    <p:extLst>
      <p:ext uri="{BB962C8B-B14F-4D97-AF65-F5344CB8AC3E}">
        <p14:creationId xmlns:p14="http://schemas.microsoft.com/office/powerpoint/2010/main" val="7926771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33D387A-4C54-654E-BECE-1EAF1BD367E3}" type="slidenum">
              <a:rPr lang="en-US" smtClean="0"/>
              <a:t>4</a:t>
            </a:fld>
            <a:endParaRPr lang="en-US"/>
          </a:p>
        </p:txBody>
      </p:sp>
    </p:spTree>
    <p:extLst>
      <p:ext uri="{BB962C8B-B14F-4D97-AF65-F5344CB8AC3E}">
        <p14:creationId xmlns:p14="http://schemas.microsoft.com/office/powerpoint/2010/main" val="4745897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33D387A-4C54-654E-BECE-1EAF1BD367E3}" type="slidenum">
              <a:rPr lang="en-US" smtClean="0"/>
              <a:t>5</a:t>
            </a:fld>
            <a:endParaRPr lang="en-US"/>
          </a:p>
        </p:txBody>
      </p:sp>
    </p:spTree>
    <p:extLst>
      <p:ext uri="{BB962C8B-B14F-4D97-AF65-F5344CB8AC3E}">
        <p14:creationId xmlns:p14="http://schemas.microsoft.com/office/powerpoint/2010/main" val="23697452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33D387A-4C54-654E-BECE-1EAF1BD367E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878890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33D387A-4C54-654E-BECE-1EAF1BD367E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345812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33D387A-4C54-654E-BECE-1EAF1BD367E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342307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33D387A-4C54-654E-BECE-1EAF1BD367E3}" type="slidenum">
              <a:rPr lang="en-US" smtClean="0"/>
              <a:t>9</a:t>
            </a:fld>
            <a:endParaRPr lang="en-US"/>
          </a:p>
        </p:txBody>
      </p:sp>
    </p:spTree>
    <p:extLst>
      <p:ext uri="{BB962C8B-B14F-4D97-AF65-F5344CB8AC3E}">
        <p14:creationId xmlns:p14="http://schemas.microsoft.com/office/powerpoint/2010/main" val="28120821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33D387A-4C54-654E-BECE-1EAF1BD367E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006678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33D387A-4C54-654E-BECE-1EAF1BD367E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372085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33D387A-4C54-654E-BECE-1EAF1BD367E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468944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a:solidFill>
                  <a:schemeClr val="accent6"/>
                </a:solidFill>
                <a:ea typeface="+mn-lt"/>
                <a:cs typeface="+mn-lt"/>
              </a:rPr>
              <a:t>C-Camp an Indian government partner tech incubator is integrating DRE across its existing portfolio for the first time (AJ). </a:t>
            </a:r>
            <a:endParaRPr lang="en-US"/>
          </a:p>
        </p:txBody>
      </p:sp>
      <p:sp>
        <p:nvSpPr>
          <p:cNvPr id="4" name="Slide Number Placeholder 3"/>
          <p:cNvSpPr>
            <a:spLocks noGrp="1"/>
          </p:cNvSpPr>
          <p:nvPr>
            <p:ph type="sldNum" sz="quarter" idx="5"/>
          </p:nvPr>
        </p:nvSpPr>
        <p:spPr/>
        <p:txBody>
          <a:bodyPr/>
          <a:lstStyle/>
          <a:p>
            <a:fld id="{033D387A-4C54-654E-BECE-1EAF1BD367E3}" type="slidenum">
              <a:rPr lang="en-US" smtClean="0"/>
              <a:t>13</a:t>
            </a:fld>
            <a:endParaRPr lang="en-US"/>
          </a:p>
        </p:txBody>
      </p:sp>
    </p:spTree>
    <p:extLst>
      <p:ext uri="{BB962C8B-B14F-4D97-AF65-F5344CB8AC3E}">
        <p14:creationId xmlns:p14="http://schemas.microsoft.com/office/powerpoint/2010/main" val="14224193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33D387A-4C54-654E-BECE-1EAF1BD367E3}" type="slidenum">
              <a:rPr lang="en-US" smtClean="0"/>
              <a:t>14</a:t>
            </a:fld>
            <a:endParaRPr lang="en-US"/>
          </a:p>
        </p:txBody>
      </p:sp>
    </p:spTree>
    <p:extLst>
      <p:ext uri="{BB962C8B-B14F-4D97-AF65-F5344CB8AC3E}">
        <p14:creationId xmlns:p14="http://schemas.microsoft.com/office/powerpoint/2010/main" val="27847352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33D387A-4C54-654E-BECE-1EAF1BD367E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574376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33D387A-4C54-654E-BECE-1EAF1BD367E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912008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a:solidFill>
                  <a:schemeClr val="accent6"/>
                </a:solidFill>
                <a:ea typeface="+mn-lt"/>
                <a:cs typeface="+mn-lt"/>
              </a:rPr>
              <a:t>C-Camp an Indian government partner tech incubator is integrating DRE across its existing portfolio for the first time (AJ). </a:t>
            </a:r>
            <a:endParaRPr lang="en-US"/>
          </a:p>
        </p:txBody>
      </p:sp>
      <p:sp>
        <p:nvSpPr>
          <p:cNvPr id="4" name="Slide Number Placeholder 3"/>
          <p:cNvSpPr>
            <a:spLocks noGrp="1"/>
          </p:cNvSpPr>
          <p:nvPr>
            <p:ph type="sldNum" sz="quarter" idx="5"/>
          </p:nvPr>
        </p:nvSpPr>
        <p:spPr/>
        <p:txBody>
          <a:bodyPr/>
          <a:lstStyle/>
          <a:p>
            <a:fld id="{033D387A-4C54-654E-BECE-1EAF1BD367E3}" type="slidenum">
              <a:rPr lang="en-US" smtClean="0"/>
              <a:t>17</a:t>
            </a:fld>
            <a:endParaRPr lang="en-US"/>
          </a:p>
        </p:txBody>
      </p:sp>
    </p:spTree>
    <p:extLst>
      <p:ext uri="{BB962C8B-B14F-4D97-AF65-F5344CB8AC3E}">
        <p14:creationId xmlns:p14="http://schemas.microsoft.com/office/powerpoint/2010/main" val="41716335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33D387A-4C54-654E-BECE-1EAF1BD367E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253637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33D387A-4C54-654E-BECE-1EAF1BD367E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836336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33D387A-4C54-654E-BECE-1EAF1BD367E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475367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a:solidFill>
                  <a:schemeClr val="accent6"/>
                </a:solidFill>
                <a:ea typeface="+mn-lt"/>
                <a:cs typeface="+mn-lt"/>
              </a:rPr>
              <a:t>https://shellfoundation.org/app/uploads/2018/10/Investor-Portfolio-Overview-May-2018.pdf</a:t>
            </a:r>
            <a:endParaRPr lang="en-US"/>
          </a:p>
        </p:txBody>
      </p:sp>
      <p:sp>
        <p:nvSpPr>
          <p:cNvPr id="4" name="Slide Number Placeholder 3"/>
          <p:cNvSpPr>
            <a:spLocks noGrp="1"/>
          </p:cNvSpPr>
          <p:nvPr>
            <p:ph type="sldNum" sz="quarter" idx="5"/>
          </p:nvPr>
        </p:nvSpPr>
        <p:spPr/>
        <p:txBody>
          <a:bodyPr/>
          <a:lstStyle/>
          <a:p>
            <a:fld id="{033D387A-4C54-654E-BECE-1EAF1BD367E3}" type="slidenum">
              <a:rPr lang="en-US" smtClean="0"/>
              <a:t>21</a:t>
            </a:fld>
            <a:endParaRPr lang="en-US"/>
          </a:p>
        </p:txBody>
      </p:sp>
    </p:spTree>
    <p:extLst>
      <p:ext uri="{BB962C8B-B14F-4D97-AF65-F5344CB8AC3E}">
        <p14:creationId xmlns:p14="http://schemas.microsoft.com/office/powerpoint/2010/main" val="28181889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33D387A-4C54-654E-BECE-1EAF1BD367E3}" type="slidenum">
              <a:rPr lang="en-US" smtClean="0"/>
              <a:t>22</a:t>
            </a:fld>
            <a:endParaRPr lang="en-US"/>
          </a:p>
        </p:txBody>
      </p:sp>
    </p:spTree>
    <p:extLst>
      <p:ext uri="{BB962C8B-B14F-4D97-AF65-F5344CB8AC3E}">
        <p14:creationId xmlns:p14="http://schemas.microsoft.com/office/powerpoint/2010/main" val="11531370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33D387A-4C54-654E-BECE-1EAF1BD367E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622989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33D387A-4C54-654E-BECE-1EAF1BD367E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880943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a:solidFill>
                  <a:schemeClr val="accent6"/>
                </a:solidFill>
                <a:ea typeface="+mn-lt"/>
                <a:cs typeface="+mn-lt"/>
              </a:rPr>
              <a:t>C-Camp an Indian government partner tech incubator is integrating DRE across its existing portfolio for the first time (AJ). </a:t>
            </a:r>
            <a:endParaRPr lang="en-US"/>
          </a:p>
        </p:txBody>
      </p:sp>
      <p:sp>
        <p:nvSpPr>
          <p:cNvPr id="4" name="Slide Number Placeholder 3"/>
          <p:cNvSpPr>
            <a:spLocks noGrp="1"/>
          </p:cNvSpPr>
          <p:nvPr>
            <p:ph type="sldNum" sz="quarter" idx="5"/>
          </p:nvPr>
        </p:nvSpPr>
        <p:spPr/>
        <p:txBody>
          <a:bodyPr/>
          <a:lstStyle/>
          <a:p>
            <a:fld id="{033D387A-4C54-654E-BECE-1EAF1BD367E3}" type="slidenum">
              <a:rPr lang="en-US" smtClean="0"/>
              <a:t>25</a:t>
            </a:fld>
            <a:endParaRPr lang="en-US"/>
          </a:p>
        </p:txBody>
      </p:sp>
    </p:spTree>
    <p:extLst>
      <p:ext uri="{BB962C8B-B14F-4D97-AF65-F5344CB8AC3E}">
        <p14:creationId xmlns:p14="http://schemas.microsoft.com/office/powerpoint/2010/main" val="157329680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33D387A-4C54-654E-BECE-1EAF1BD367E3}" type="slidenum">
              <a:rPr lang="en-US" smtClean="0"/>
              <a:t>26</a:t>
            </a:fld>
            <a:endParaRPr lang="en-US"/>
          </a:p>
        </p:txBody>
      </p:sp>
    </p:spTree>
    <p:extLst>
      <p:ext uri="{BB962C8B-B14F-4D97-AF65-F5344CB8AC3E}">
        <p14:creationId xmlns:p14="http://schemas.microsoft.com/office/powerpoint/2010/main" val="318461844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33D387A-4C54-654E-BECE-1EAF1BD367E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8965469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33D387A-4C54-654E-BECE-1EAF1BD367E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2648631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a:solidFill>
                  <a:schemeClr val="accent6"/>
                </a:solidFill>
                <a:ea typeface="+mn-lt"/>
                <a:cs typeface="+mn-lt"/>
              </a:rPr>
              <a:t>C-Camp an Indian government partner tech incubator is integrating DRE across its existing portfolio for the first time (AJ). </a:t>
            </a:r>
            <a:endParaRPr lang="en-US"/>
          </a:p>
        </p:txBody>
      </p:sp>
      <p:sp>
        <p:nvSpPr>
          <p:cNvPr id="4" name="Slide Number Placeholder 3"/>
          <p:cNvSpPr>
            <a:spLocks noGrp="1"/>
          </p:cNvSpPr>
          <p:nvPr>
            <p:ph type="sldNum" sz="quarter" idx="5"/>
          </p:nvPr>
        </p:nvSpPr>
        <p:spPr/>
        <p:txBody>
          <a:bodyPr/>
          <a:lstStyle/>
          <a:p>
            <a:fld id="{033D387A-4C54-654E-BECE-1EAF1BD367E3}" type="slidenum">
              <a:rPr lang="en-US" smtClean="0"/>
              <a:t>29</a:t>
            </a:fld>
            <a:endParaRPr lang="en-US"/>
          </a:p>
        </p:txBody>
      </p:sp>
    </p:spTree>
    <p:extLst>
      <p:ext uri="{BB962C8B-B14F-4D97-AF65-F5344CB8AC3E}">
        <p14:creationId xmlns:p14="http://schemas.microsoft.com/office/powerpoint/2010/main" val="172920517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33D387A-4C54-654E-BECE-1EAF1BD367E3}" type="slidenum">
              <a:rPr lang="en-US" smtClean="0"/>
              <a:t>30</a:t>
            </a:fld>
            <a:endParaRPr lang="en-US"/>
          </a:p>
        </p:txBody>
      </p:sp>
    </p:spTree>
    <p:extLst>
      <p:ext uri="{BB962C8B-B14F-4D97-AF65-F5344CB8AC3E}">
        <p14:creationId xmlns:p14="http://schemas.microsoft.com/office/powerpoint/2010/main" val="267798546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33D387A-4C54-654E-BECE-1EAF1BD367E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4478929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33D387A-4C54-654E-BECE-1EAF1BD367E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6011715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a:solidFill>
                  <a:schemeClr val="accent6"/>
                </a:solidFill>
                <a:ea typeface="+mn-lt"/>
                <a:cs typeface="+mn-lt"/>
              </a:rPr>
              <a:t>C-Camp an Indian government partner tech incubator is integrating DRE across its existing portfolio for the first time (AJ). </a:t>
            </a:r>
            <a:endParaRPr lang="en-US"/>
          </a:p>
        </p:txBody>
      </p:sp>
      <p:sp>
        <p:nvSpPr>
          <p:cNvPr id="4" name="Slide Number Placeholder 3"/>
          <p:cNvSpPr>
            <a:spLocks noGrp="1"/>
          </p:cNvSpPr>
          <p:nvPr>
            <p:ph type="sldNum" sz="quarter" idx="5"/>
          </p:nvPr>
        </p:nvSpPr>
        <p:spPr/>
        <p:txBody>
          <a:bodyPr/>
          <a:lstStyle/>
          <a:p>
            <a:fld id="{033D387A-4C54-654E-BECE-1EAF1BD367E3}" type="slidenum">
              <a:rPr lang="en-US" smtClean="0"/>
              <a:t>33</a:t>
            </a:fld>
            <a:endParaRPr lang="en-US"/>
          </a:p>
        </p:txBody>
      </p:sp>
    </p:spTree>
    <p:extLst>
      <p:ext uri="{BB962C8B-B14F-4D97-AF65-F5344CB8AC3E}">
        <p14:creationId xmlns:p14="http://schemas.microsoft.com/office/powerpoint/2010/main" val="88466336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33D387A-4C54-654E-BECE-1EAF1BD367E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1521880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33D387A-4C54-654E-BECE-1EAF1BD367E3}" type="slidenum">
              <a:rPr lang="en-US" smtClean="0"/>
              <a:t>35</a:t>
            </a:fld>
            <a:endParaRPr lang="en-US"/>
          </a:p>
        </p:txBody>
      </p:sp>
    </p:spTree>
    <p:extLst>
      <p:ext uri="{BB962C8B-B14F-4D97-AF65-F5344CB8AC3E}">
        <p14:creationId xmlns:p14="http://schemas.microsoft.com/office/powerpoint/2010/main" val="283130916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33D387A-4C54-654E-BECE-1EAF1BD367E3}" type="slidenum">
              <a:rPr lang="en-US" smtClean="0"/>
              <a:t>36</a:t>
            </a:fld>
            <a:endParaRPr lang="en-US"/>
          </a:p>
        </p:txBody>
      </p:sp>
    </p:spTree>
    <p:extLst>
      <p:ext uri="{BB962C8B-B14F-4D97-AF65-F5344CB8AC3E}">
        <p14:creationId xmlns:p14="http://schemas.microsoft.com/office/powerpoint/2010/main" val="37860415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33D387A-4C54-654E-BECE-1EAF1BD367E3}" type="slidenum">
              <a:rPr lang="en-US" smtClean="0"/>
              <a:t>37</a:t>
            </a:fld>
            <a:endParaRPr lang="en-US"/>
          </a:p>
        </p:txBody>
      </p:sp>
    </p:spTree>
    <p:extLst>
      <p:ext uri="{BB962C8B-B14F-4D97-AF65-F5344CB8AC3E}">
        <p14:creationId xmlns:p14="http://schemas.microsoft.com/office/powerpoint/2010/main" val="98280790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33D387A-4C54-654E-BECE-1EAF1BD367E3}" type="slidenum">
              <a:rPr lang="en-US" smtClean="0"/>
              <a:t>38</a:t>
            </a:fld>
            <a:endParaRPr lang="en-US"/>
          </a:p>
        </p:txBody>
      </p:sp>
    </p:spTree>
    <p:extLst>
      <p:ext uri="{BB962C8B-B14F-4D97-AF65-F5344CB8AC3E}">
        <p14:creationId xmlns:p14="http://schemas.microsoft.com/office/powerpoint/2010/main" val="373108035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33D387A-4C54-654E-BECE-1EAF1BD367E3}" type="slidenum">
              <a:rPr lang="en-US" smtClean="0"/>
              <a:t>39</a:t>
            </a:fld>
            <a:endParaRPr lang="en-US"/>
          </a:p>
        </p:txBody>
      </p:sp>
    </p:spTree>
    <p:extLst>
      <p:ext uri="{BB962C8B-B14F-4D97-AF65-F5344CB8AC3E}">
        <p14:creationId xmlns:p14="http://schemas.microsoft.com/office/powerpoint/2010/main" val="26040817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33D387A-4C54-654E-BECE-1EAF1BD367E3}" type="slidenum">
              <a:rPr lang="en-US" smtClean="0"/>
              <a:t>40</a:t>
            </a:fld>
            <a:endParaRPr lang="en-US"/>
          </a:p>
        </p:txBody>
      </p:sp>
    </p:spTree>
    <p:extLst>
      <p:ext uri="{BB962C8B-B14F-4D97-AF65-F5344CB8AC3E}">
        <p14:creationId xmlns:p14="http://schemas.microsoft.com/office/powerpoint/2010/main" val="219084697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033D387A-4C54-654E-BECE-1EAF1BD367E3}" type="slidenum">
              <a:rPr lang="en-US" smtClean="0"/>
              <a:t>43</a:t>
            </a:fld>
            <a:endParaRPr lang="en-US"/>
          </a:p>
        </p:txBody>
      </p:sp>
    </p:spTree>
    <p:extLst>
      <p:ext uri="{BB962C8B-B14F-4D97-AF65-F5344CB8AC3E}">
        <p14:creationId xmlns:p14="http://schemas.microsoft.com/office/powerpoint/2010/main" val="295520566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033D387A-4C54-654E-BECE-1EAF1BD367E3}" type="slidenum">
              <a:rPr lang="en-US" smtClean="0"/>
              <a:t>44</a:t>
            </a:fld>
            <a:endParaRPr lang="en-US"/>
          </a:p>
        </p:txBody>
      </p:sp>
    </p:spTree>
    <p:extLst>
      <p:ext uri="{BB962C8B-B14F-4D97-AF65-F5344CB8AC3E}">
        <p14:creationId xmlns:p14="http://schemas.microsoft.com/office/powerpoint/2010/main" val="203948408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033D387A-4C54-654E-BECE-1EAF1BD367E3}" type="slidenum">
              <a:rPr lang="en-US" smtClean="0"/>
              <a:t>45</a:t>
            </a:fld>
            <a:endParaRPr lang="en-US"/>
          </a:p>
        </p:txBody>
      </p:sp>
    </p:spTree>
    <p:extLst>
      <p:ext uri="{BB962C8B-B14F-4D97-AF65-F5344CB8AC3E}">
        <p14:creationId xmlns:p14="http://schemas.microsoft.com/office/powerpoint/2010/main" val="325336788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033D387A-4C54-654E-BECE-1EAF1BD367E3}" type="slidenum">
              <a:rPr lang="en-US" smtClean="0"/>
              <a:t>46</a:t>
            </a:fld>
            <a:endParaRPr lang="en-US"/>
          </a:p>
        </p:txBody>
      </p:sp>
    </p:spTree>
    <p:extLst>
      <p:ext uri="{BB962C8B-B14F-4D97-AF65-F5344CB8AC3E}">
        <p14:creationId xmlns:p14="http://schemas.microsoft.com/office/powerpoint/2010/main" val="143340264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033D387A-4C54-654E-BECE-1EAF1BD367E3}" type="slidenum">
              <a:rPr lang="en-US" smtClean="0"/>
              <a:t>47</a:t>
            </a:fld>
            <a:endParaRPr lang="en-US"/>
          </a:p>
        </p:txBody>
      </p:sp>
    </p:spTree>
    <p:extLst>
      <p:ext uri="{BB962C8B-B14F-4D97-AF65-F5344CB8AC3E}">
        <p14:creationId xmlns:p14="http://schemas.microsoft.com/office/powerpoint/2010/main" val="42424445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266A5A-956F-4616-A288-15E7D8D8180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0812AC73-E10F-4E16-A4D9-8BFAA792CA0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58BF7B81-0D80-408E-8621-9844B1D1E071}"/>
              </a:ext>
            </a:extLst>
          </p:cNvPr>
          <p:cNvSpPr>
            <a:spLocks noGrp="1"/>
          </p:cNvSpPr>
          <p:nvPr>
            <p:ph type="dt" sz="half" idx="10"/>
          </p:nvPr>
        </p:nvSpPr>
        <p:spPr/>
        <p:txBody>
          <a:bodyPr/>
          <a:lstStyle/>
          <a:p>
            <a:fld id="{082FCCFB-B55F-4EF1-986C-11307A120415}" type="datetimeFigureOut">
              <a:rPr lang="en-GB" smtClean="0"/>
              <a:t>20/04/2023</a:t>
            </a:fld>
            <a:endParaRPr lang="en-GB"/>
          </a:p>
        </p:txBody>
      </p:sp>
      <p:sp>
        <p:nvSpPr>
          <p:cNvPr id="5" name="Footer Placeholder 4">
            <a:extLst>
              <a:ext uri="{FF2B5EF4-FFF2-40B4-BE49-F238E27FC236}">
                <a16:creationId xmlns:a16="http://schemas.microsoft.com/office/drawing/2014/main" id="{09FBFAA8-1D28-4FDE-953C-59E529F8F74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60B6835-738C-4740-A2E1-512525554587}"/>
              </a:ext>
            </a:extLst>
          </p:cNvPr>
          <p:cNvSpPr>
            <a:spLocks noGrp="1"/>
          </p:cNvSpPr>
          <p:nvPr>
            <p:ph type="sldNum" sz="quarter" idx="12"/>
          </p:nvPr>
        </p:nvSpPr>
        <p:spPr/>
        <p:txBody>
          <a:bodyPr/>
          <a:lstStyle/>
          <a:p>
            <a:fld id="{05EF7C4E-239E-42D8-84D5-E17B34397F43}" type="slidenum">
              <a:rPr lang="en-GB" smtClean="0"/>
              <a:t>‹#›</a:t>
            </a:fld>
            <a:endParaRPr lang="en-GB"/>
          </a:p>
        </p:txBody>
      </p:sp>
    </p:spTree>
    <p:extLst>
      <p:ext uri="{BB962C8B-B14F-4D97-AF65-F5344CB8AC3E}">
        <p14:creationId xmlns:p14="http://schemas.microsoft.com/office/powerpoint/2010/main" val="23826254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652B79-14CE-4C1C-B08B-172F3ADDF8BB}"/>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34A921C-5C9C-4880-B3C9-9ACEBD3C259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CBA2E9A-5172-4AA2-B314-89E231FE7D41}"/>
              </a:ext>
            </a:extLst>
          </p:cNvPr>
          <p:cNvSpPr>
            <a:spLocks noGrp="1"/>
          </p:cNvSpPr>
          <p:nvPr>
            <p:ph type="dt" sz="half" idx="10"/>
          </p:nvPr>
        </p:nvSpPr>
        <p:spPr/>
        <p:txBody>
          <a:bodyPr/>
          <a:lstStyle/>
          <a:p>
            <a:fld id="{082FCCFB-B55F-4EF1-986C-11307A120415}" type="datetimeFigureOut">
              <a:rPr lang="en-GB" smtClean="0"/>
              <a:t>20/04/2023</a:t>
            </a:fld>
            <a:endParaRPr lang="en-GB"/>
          </a:p>
        </p:txBody>
      </p:sp>
      <p:sp>
        <p:nvSpPr>
          <p:cNvPr id="5" name="Footer Placeholder 4">
            <a:extLst>
              <a:ext uri="{FF2B5EF4-FFF2-40B4-BE49-F238E27FC236}">
                <a16:creationId xmlns:a16="http://schemas.microsoft.com/office/drawing/2014/main" id="{71FF5DAA-B916-44AD-A1B5-793744B37B4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82D93D2-853E-453D-BE37-2658E9B24F2F}"/>
              </a:ext>
            </a:extLst>
          </p:cNvPr>
          <p:cNvSpPr>
            <a:spLocks noGrp="1"/>
          </p:cNvSpPr>
          <p:nvPr>
            <p:ph type="sldNum" sz="quarter" idx="12"/>
          </p:nvPr>
        </p:nvSpPr>
        <p:spPr/>
        <p:txBody>
          <a:bodyPr/>
          <a:lstStyle/>
          <a:p>
            <a:fld id="{05EF7C4E-239E-42D8-84D5-E17B34397F43}" type="slidenum">
              <a:rPr lang="en-GB" smtClean="0"/>
              <a:t>‹#›</a:t>
            </a:fld>
            <a:endParaRPr lang="en-GB"/>
          </a:p>
        </p:txBody>
      </p:sp>
    </p:spTree>
    <p:extLst>
      <p:ext uri="{BB962C8B-B14F-4D97-AF65-F5344CB8AC3E}">
        <p14:creationId xmlns:p14="http://schemas.microsoft.com/office/powerpoint/2010/main" val="25139550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B069C8-F171-45F9-946F-FF4D8E29D89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2B2F6427-7764-46A3-B73D-CC8154CB1BC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1E3586B-FAF9-4B33-B5C3-E8FACC70E86D}"/>
              </a:ext>
            </a:extLst>
          </p:cNvPr>
          <p:cNvSpPr>
            <a:spLocks noGrp="1"/>
          </p:cNvSpPr>
          <p:nvPr>
            <p:ph type="dt" sz="half" idx="10"/>
          </p:nvPr>
        </p:nvSpPr>
        <p:spPr/>
        <p:txBody>
          <a:bodyPr/>
          <a:lstStyle/>
          <a:p>
            <a:fld id="{082FCCFB-B55F-4EF1-986C-11307A120415}" type="datetimeFigureOut">
              <a:rPr lang="en-GB" smtClean="0"/>
              <a:t>20/04/2023</a:t>
            </a:fld>
            <a:endParaRPr lang="en-GB"/>
          </a:p>
        </p:txBody>
      </p:sp>
      <p:sp>
        <p:nvSpPr>
          <p:cNvPr id="5" name="Footer Placeholder 4">
            <a:extLst>
              <a:ext uri="{FF2B5EF4-FFF2-40B4-BE49-F238E27FC236}">
                <a16:creationId xmlns:a16="http://schemas.microsoft.com/office/drawing/2014/main" id="{D4D238E3-0905-4918-840A-C534FACA947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4B0F250-0B5F-4947-82B8-22ABA4A6FCD5}"/>
              </a:ext>
            </a:extLst>
          </p:cNvPr>
          <p:cNvSpPr>
            <a:spLocks noGrp="1"/>
          </p:cNvSpPr>
          <p:nvPr>
            <p:ph type="sldNum" sz="quarter" idx="12"/>
          </p:nvPr>
        </p:nvSpPr>
        <p:spPr/>
        <p:txBody>
          <a:bodyPr/>
          <a:lstStyle/>
          <a:p>
            <a:fld id="{05EF7C4E-239E-42D8-84D5-E17B34397F43}" type="slidenum">
              <a:rPr lang="en-GB" smtClean="0"/>
              <a:t>‹#›</a:t>
            </a:fld>
            <a:endParaRPr lang="en-GB"/>
          </a:p>
        </p:txBody>
      </p:sp>
    </p:spTree>
    <p:extLst>
      <p:ext uri="{BB962C8B-B14F-4D97-AF65-F5344CB8AC3E}">
        <p14:creationId xmlns:p14="http://schemas.microsoft.com/office/powerpoint/2010/main" val="1570388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CBB6D-3003-4F40-9C0A-48E79723E20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BA88526-FAFA-422E-AACF-25ED9F3D3E9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4D194001-FC54-410C-A6E8-F0EBF127584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07A0B9B9-21D4-444F-B43B-CC79B981E92F}"/>
              </a:ext>
            </a:extLst>
          </p:cNvPr>
          <p:cNvSpPr>
            <a:spLocks noGrp="1"/>
          </p:cNvSpPr>
          <p:nvPr>
            <p:ph type="dt" sz="half" idx="10"/>
          </p:nvPr>
        </p:nvSpPr>
        <p:spPr/>
        <p:txBody>
          <a:bodyPr/>
          <a:lstStyle/>
          <a:p>
            <a:fld id="{082FCCFB-B55F-4EF1-986C-11307A120415}" type="datetimeFigureOut">
              <a:rPr lang="en-GB" smtClean="0"/>
              <a:t>20/04/2023</a:t>
            </a:fld>
            <a:endParaRPr lang="en-GB"/>
          </a:p>
        </p:txBody>
      </p:sp>
      <p:sp>
        <p:nvSpPr>
          <p:cNvPr id="6" name="Footer Placeholder 5">
            <a:extLst>
              <a:ext uri="{FF2B5EF4-FFF2-40B4-BE49-F238E27FC236}">
                <a16:creationId xmlns:a16="http://schemas.microsoft.com/office/drawing/2014/main" id="{310DB321-347F-4939-A227-AA975200CFE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624B964-F2E5-44FD-907F-7E29152EA0F4}"/>
              </a:ext>
            </a:extLst>
          </p:cNvPr>
          <p:cNvSpPr>
            <a:spLocks noGrp="1"/>
          </p:cNvSpPr>
          <p:nvPr>
            <p:ph type="sldNum" sz="quarter" idx="12"/>
          </p:nvPr>
        </p:nvSpPr>
        <p:spPr/>
        <p:txBody>
          <a:bodyPr/>
          <a:lstStyle/>
          <a:p>
            <a:fld id="{05EF7C4E-239E-42D8-84D5-E17B34397F43}" type="slidenum">
              <a:rPr lang="en-GB" smtClean="0"/>
              <a:t>‹#›</a:t>
            </a:fld>
            <a:endParaRPr lang="en-GB"/>
          </a:p>
        </p:txBody>
      </p:sp>
    </p:spTree>
    <p:extLst>
      <p:ext uri="{BB962C8B-B14F-4D97-AF65-F5344CB8AC3E}">
        <p14:creationId xmlns:p14="http://schemas.microsoft.com/office/powerpoint/2010/main" val="39466390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1FB2CF-B3DC-4126-BB22-30CF979AB611}"/>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5B99A16-12B0-41C1-81F6-65DDF56A9E1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CCCB8B9-F59D-4563-A93C-0E7219163DE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EB051EAE-C47E-44E5-ABEE-879D8522545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2BDFDF0-B36C-4B4A-90A5-E5D6E14ED2A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81C4361B-4310-4A66-BBC9-776FA59B7243}"/>
              </a:ext>
            </a:extLst>
          </p:cNvPr>
          <p:cNvSpPr>
            <a:spLocks noGrp="1"/>
          </p:cNvSpPr>
          <p:nvPr>
            <p:ph type="dt" sz="half" idx="10"/>
          </p:nvPr>
        </p:nvSpPr>
        <p:spPr/>
        <p:txBody>
          <a:bodyPr/>
          <a:lstStyle/>
          <a:p>
            <a:fld id="{082FCCFB-B55F-4EF1-986C-11307A120415}" type="datetimeFigureOut">
              <a:rPr lang="en-GB" smtClean="0"/>
              <a:t>20/04/2023</a:t>
            </a:fld>
            <a:endParaRPr lang="en-GB"/>
          </a:p>
        </p:txBody>
      </p:sp>
      <p:sp>
        <p:nvSpPr>
          <p:cNvPr id="8" name="Footer Placeholder 7">
            <a:extLst>
              <a:ext uri="{FF2B5EF4-FFF2-40B4-BE49-F238E27FC236}">
                <a16:creationId xmlns:a16="http://schemas.microsoft.com/office/drawing/2014/main" id="{B4924C99-9E5E-4A4D-8760-D1EC1BE378F7}"/>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B60D514D-8E63-4C61-A6C4-F395B5482C04}"/>
              </a:ext>
            </a:extLst>
          </p:cNvPr>
          <p:cNvSpPr>
            <a:spLocks noGrp="1"/>
          </p:cNvSpPr>
          <p:nvPr>
            <p:ph type="sldNum" sz="quarter" idx="12"/>
          </p:nvPr>
        </p:nvSpPr>
        <p:spPr/>
        <p:txBody>
          <a:bodyPr/>
          <a:lstStyle/>
          <a:p>
            <a:fld id="{05EF7C4E-239E-42D8-84D5-E17B34397F43}" type="slidenum">
              <a:rPr lang="en-GB" smtClean="0"/>
              <a:t>‹#›</a:t>
            </a:fld>
            <a:endParaRPr lang="en-GB"/>
          </a:p>
        </p:txBody>
      </p:sp>
    </p:spTree>
    <p:extLst>
      <p:ext uri="{BB962C8B-B14F-4D97-AF65-F5344CB8AC3E}">
        <p14:creationId xmlns:p14="http://schemas.microsoft.com/office/powerpoint/2010/main" val="25007702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3A7636-4791-40C3-A23D-DDC6709B7132}"/>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F03E77F8-95F5-4652-8CD5-D24C97EA6526}"/>
              </a:ext>
            </a:extLst>
          </p:cNvPr>
          <p:cNvSpPr>
            <a:spLocks noGrp="1"/>
          </p:cNvSpPr>
          <p:nvPr>
            <p:ph type="dt" sz="half" idx="10"/>
          </p:nvPr>
        </p:nvSpPr>
        <p:spPr/>
        <p:txBody>
          <a:bodyPr/>
          <a:lstStyle/>
          <a:p>
            <a:fld id="{082FCCFB-B55F-4EF1-986C-11307A120415}" type="datetimeFigureOut">
              <a:rPr lang="en-GB" smtClean="0"/>
              <a:t>20/04/2023</a:t>
            </a:fld>
            <a:endParaRPr lang="en-GB"/>
          </a:p>
        </p:txBody>
      </p:sp>
      <p:sp>
        <p:nvSpPr>
          <p:cNvPr id="4" name="Footer Placeholder 3">
            <a:extLst>
              <a:ext uri="{FF2B5EF4-FFF2-40B4-BE49-F238E27FC236}">
                <a16:creationId xmlns:a16="http://schemas.microsoft.com/office/drawing/2014/main" id="{2B5AD383-5DF0-4262-B74F-CA16012EAC90}"/>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4E7B57E2-DD81-47CB-AE5D-E004894DF5F9}"/>
              </a:ext>
            </a:extLst>
          </p:cNvPr>
          <p:cNvSpPr>
            <a:spLocks noGrp="1"/>
          </p:cNvSpPr>
          <p:nvPr>
            <p:ph type="sldNum" sz="quarter" idx="12"/>
          </p:nvPr>
        </p:nvSpPr>
        <p:spPr/>
        <p:txBody>
          <a:bodyPr/>
          <a:lstStyle/>
          <a:p>
            <a:fld id="{05EF7C4E-239E-42D8-84D5-E17B34397F43}" type="slidenum">
              <a:rPr lang="en-GB" smtClean="0"/>
              <a:t>‹#›</a:t>
            </a:fld>
            <a:endParaRPr lang="en-GB"/>
          </a:p>
        </p:txBody>
      </p:sp>
    </p:spTree>
    <p:extLst>
      <p:ext uri="{BB962C8B-B14F-4D97-AF65-F5344CB8AC3E}">
        <p14:creationId xmlns:p14="http://schemas.microsoft.com/office/powerpoint/2010/main" val="34207116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EECA46B-12A4-456F-8847-18F2C9C0E06E}"/>
              </a:ext>
            </a:extLst>
          </p:cNvPr>
          <p:cNvSpPr>
            <a:spLocks noGrp="1"/>
          </p:cNvSpPr>
          <p:nvPr>
            <p:ph type="dt" sz="half" idx="10"/>
          </p:nvPr>
        </p:nvSpPr>
        <p:spPr/>
        <p:txBody>
          <a:bodyPr/>
          <a:lstStyle/>
          <a:p>
            <a:fld id="{082FCCFB-B55F-4EF1-986C-11307A120415}" type="datetimeFigureOut">
              <a:rPr lang="en-GB" smtClean="0"/>
              <a:t>20/04/2023</a:t>
            </a:fld>
            <a:endParaRPr lang="en-GB"/>
          </a:p>
        </p:txBody>
      </p:sp>
      <p:sp>
        <p:nvSpPr>
          <p:cNvPr id="3" name="Footer Placeholder 2">
            <a:extLst>
              <a:ext uri="{FF2B5EF4-FFF2-40B4-BE49-F238E27FC236}">
                <a16:creationId xmlns:a16="http://schemas.microsoft.com/office/drawing/2014/main" id="{EDDDA83B-A6AD-4CEF-B894-3D4DEC359360}"/>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2FC49FFB-E79A-45ED-94E4-7D2EFDE48554}"/>
              </a:ext>
            </a:extLst>
          </p:cNvPr>
          <p:cNvSpPr>
            <a:spLocks noGrp="1"/>
          </p:cNvSpPr>
          <p:nvPr>
            <p:ph type="sldNum" sz="quarter" idx="12"/>
          </p:nvPr>
        </p:nvSpPr>
        <p:spPr/>
        <p:txBody>
          <a:bodyPr/>
          <a:lstStyle/>
          <a:p>
            <a:fld id="{05EF7C4E-239E-42D8-84D5-E17B34397F43}" type="slidenum">
              <a:rPr lang="en-GB" smtClean="0"/>
              <a:t>‹#›</a:t>
            </a:fld>
            <a:endParaRPr lang="en-GB"/>
          </a:p>
        </p:txBody>
      </p:sp>
    </p:spTree>
    <p:extLst>
      <p:ext uri="{BB962C8B-B14F-4D97-AF65-F5344CB8AC3E}">
        <p14:creationId xmlns:p14="http://schemas.microsoft.com/office/powerpoint/2010/main" val="25148086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1B7329-7FBE-4795-B2D2-697365EDA43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7384D14F-1375-413B-95FE-824FA8D5672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A696AB4B-1F33-44D2-8D21-12FFB36490D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5D88191-FCE7-4995-9DD7-E81AE0564890}"/>
              </a:ext>
            </a:extLst>
          </p:cNvPr>
          <p:cNvSpPr>
            <a:spLocks noGrp="1"/>
          </p:cNvSpPr>
          <p:nvPr>
            <p:ph type="dt" sz="half" idx="10"/>
          </p:nvPr>
        </p:nvSpPr>
        <p:spPr/>
        <p:txBody>
          <a:bodyPr/>
          <a:lstStyle/>
          <a:p>
            <a:fld id="{082FCCFB-B55F-4EF1-986C-11307A120415}" type="datetimeFigureOut">
              <a:rPr lang="en-GB" smtClean="0"/>
              <a:t>20/04/2023</a:t>
            </a:fld>
            <a:endParaRPr lang="en-GB"/>
          </a:p>
        </p:txBody>
      </p:sp>
      <p:sp>
        <p:nvSpPr>
          <p:cNvPr id="6" name="Footer Placeholder 5">
            <a:extLst>
              <a:ext uri="{FF2B5EF4-FFF2-40B4-BE49-F238E27FC236}">
                <a16:creationId xmlns:a16="http://schemas.microsoft.com/office/drawing/2014/main" id="{1D70E549-1BB0-4642-820A-7A46BE668BF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E372AD5-0D89-4768-8626-3E968F64ABD5}"/>
              </a:ext>
            </a:extLst>
          </p:cNvPr>
          <p:cNvSpPr>
            <a:spLocks noGrp="1"/>
          </p:cNvSpPr>
          <p:nvPr>
            <p:ph type="sldNum" sz="quarter" idx="12"/>
          </p:nvPr>
        </p:nvSpPr>
        <p:spPr/>
        <p:txBody>
          <a:bodyPr/>
          <a:lstStyle/>
          <a:p>
            <a:fld id="{05EF7C4E-239E-42D8-84D5-E17B34397F43}" type="slidenum">
              <a:rPr lang="en-GB" smtClean="0"/>
              <a:t>‹#›</a:t>
            </a:fld>
            <a:endParaRPr lang="en-GB"/>
          </a:p>
        </p:txBody>
      </p:sp>
    </p:spTree>
    <p:extLst>
      <p:ext uri="{BB962C8B-B14F-4D97-AF65-F5344CB8AC3E}">
        <p14:creationId xmlns:p14="http://schemas.microsoft.com/office/powerpoint/2010/main" val="34037392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995CE9-0F44-43FC-901B-44961F3ABDB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D124AE22-EAF5-42E8-8D68-0428A21A8BC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D71572F8-F523-44D7-A286-A8D2B6AE3F0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419BA04-F5CC-42EB-B590-042E1B0DBC6E}"/>
              </a:ext>
            </a:extLst>
          </p:cNvPr>
          <p:cNvSpPr>
            <a:spLocks noGrp="1"/>
          </p:cNvSpPr>
          <p:nvPr>
            <p:ph type="dt" sz="half" idx="10"/>
          </p:nvPr>
        </p:nvSpPr>
        <p:spPr/>
        <p:txBody>
          <a:bodyPr/>
          <a:lstStyle/>
          <a:p>
            <a:fld id="{082FCCFB-B55F-4EF1-986C-11307A120415}" type="datetimeFigureOut">
              <a:rPr lang="en-GB" smtClean="0"/>
              <a:t>20/04/2023</a:t>
            </a:fld>
            <a:endParaRPr lang="en-GB"/>
          </a:p>
        </p:txBody>
      </p:sp>
      <p:sp>
        <p:nvSpPr>
          <p:cNvPr id="6" name="Footer Placeholder 5">
            <a:extLst>
              <a:ext uri="{FF2B5EF4-FFF2-40B4-BE49-F238E27FC236}">
                <a16:creationId xmlns:a16="http://schemas.microsoft.com/office/drawing/2014/main" id="{C789BC67-9AEB-4DA3-844E-70DF7DD51DE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B49DF0E-73A8-426A-AE7D-04541D4A58CA}"/>
              </a:ext>
            </a:extLst>
          </p:cNvPr>
          <p:cNvSpPr>
            <a:spLocks noGrp="1"/>
          </p:cNvSpPr>
          <p:nvPr>
            <p:ph type="sldNum" sz="quarter" idx="12"/>
          </p:nvPr>
        </p:nvSpPr>
        <p:spPr/>
        <p:txBody>
          <a:bodyPr/>
          <a:lstStyle/>
          <a:p>
            <a:fld id="{05EF7C4E-239E-42D8-84D5-E17B34397F43}" type="slidenum">
              <a:rPr lang="en-GB" smtClean="0"/>
              <a:t>‹#›</a:t>
            </a:fld>
            <a:endParaRPr lang="en-GB"/>
          </a:p>
        </p:txBody>
      </p:sp>
    </p:spTree>
    <p:extLst>
      <p:ext uri="{BB962C8B-B14F-4D97-AF65-F5344CB8AC3E}">
        <p14:creationId xmlns:p14="http://schemas.microsoft.com/office/powerpoint/2010/main" val="30739918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42D014-020E-4179-BD37-33B83BF3F46E}"/>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4C88B6D-B838-4C03-A284-4473A5C6F60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9DE51F7-A4F2-410A-B4FB-7A6AC08E9A22}"/>
              </a:ext>
            </a:extLst>
          </p:cNvPr>
          <p:cNvSpPr>
            <a:spLocks noGrp="1"/>
          </p:cNvSpPr>
          <p:nvPr>
            <p:ph type="dt" sz="half" idx="10"/>
          </p:nvPr>
        </p:nvSpPr>
        <p:spPr/>
        <p:txBody>
          <a:bodyPr/>
          <a:lstStyle/>
          <a:p>
            <a:fld id="{082FCCFB-B55F-4EF1-986C-11307A120415}" type="datetimeFigureOut">
              <a:rPr lang="en-GB" smtClean="0"/>
              <a:t>20/04/2023</a:t>
            </a:fld>
            <a:endParaRPr lang="en-GB"/>
          </a:p>
        </p:txBody>
      </p:sp>
      <p:sp>
        <p:nvSpPr>
          <p:cNvPr id="5" name="Footer Placeholder 4">
            <a:extLst>
              <a:ext uri="{FF2B5EF4-FFF2-40B4-BE49-F238E27FC236}">
                <a16:creationId xmlns:a16="http://schemas.microsoft.com/office/drawing/2014/main" id="{89BC18DA-8DCC-4D39-AF6E-AB99C7740D6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C200038-E38C-4221-8772-1F103E339652}"/>
              </a:ext>
            </a:extLst>
          </p:cNvPr>
          <p:cNvSpPr>
            <a:spLocks noGrp="1"/>
          </p:cNvSpPr>
          <p:nvPr>
            <p:ph type="sldNum" sz="quarter" idx="12"/>
          </p:nvPr>
        </p:nvSpPr>
        <p:spPr/>
        <p:txBody>
          <a:bodyPr/>
          <a:lstStyle/>
          <a:p>
            <a:fld id="{05EF7C4E-239E-42D8-84D5-E17B34397F43}" type="slidenum">
              <a:rPr lang="en-GB" smtClean="0"/>
              <a:t>‹#›</a:t>
            </a:fld>
            <a:endParaRPr lang="en-GB"/>
          </a:p>
        </p:txBody>
      </p:sp>
    </p:spTree>
    <p:extLst>
      <p:ext uri="{BB962C8B-B14F-4D97-AF65-F5344CB8AC3E}">
        <p14:creationId xmlns:p14="http://schemas.microsoft.com/office/powerpoint/2010/main" val="18328789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43626F4-7304-42E1-9868-D0098098359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669FD8F-C037-4BD2-8010-01ED7A36823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7CF78D4-67F1-4A19-B36D-23960C588EE3}"/>
              </a:ext>
            </a:extLst>
          </p:cNvPr>
          <p:cNvSpPr>
            <a:spLocks noGrp="1"/>
          </p:cNvSpPr>
          <p:nvPr>
            <p:ph type="dt" sz="half" idx="10"/>
          </p:nvPr>
        </p:nvSpPr>
        <p:spPr/>
        <p:txBody>
          <a:bodyPr/>
          <a:lstStyle/>
          <a:p>
            <a:fld id="{082FCCFB-B55F-4EF1-986C-11307A120415}" type="datetimeFigureOut">
              <a:rPr lang="en-GB" smtClean="0"/>
              <a:t>20/04/2023</a:t>
            </a:fld>
            <a:endParaRPr lang="en-GB"/>
          </a:p>
        </p:txBody>
      </p:sp>
      <p:sp>
        <p:nvSpPr>
          <p:cNvPr id="5" name="Footer Placeholder 4">
            <a:extLst>
              <a:ext uri="{FF2B5EF4-FFF2-40B4-BE49-F238E27FC236}">
                <a16:creationId xmlns:a16="http://schemas.microsoft.com/office/drawing/2014/main" id="{371F6157-A377-449B-A971-36E243DF0EA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A295337-EBB2-47E3-8CFD-9FD93B413526}"/>
              </a:ext>
            </a:extLst>
          </p:cNvPr>
          <p:cNvSpPr>
            <a:spLocks noGrp="1"/>
          </p:cNvSpPr>
          <p:nvPr>
            <p:ph type="sldNum" sz="quarter" idx="12"/>
          </p:nvPr>
        </p:nvSpPr>
        <p:spPr/>
        <p:txBody>
          <a:bodyPr/>
          <a:lstStyle/>
          <a:p>
            <a:fld id="{05EF7C4E-239E-42D8-84D5-E17B34397F43}" type="slidenum">
              <a:rPr lang="en-GB" smtClean="0"/>
              <a:t>‹#›</a:t>
            </a:fld>
            <a:endParaRPr lang="en-GB"/>
          </a:p>
        </p:txBody>
      </p:sp>
    </p:spTree>
    <p:extLst>
      <p:ext uri="{BB962C8B-B14F-4D97-AF65-F5344CB8AC3E}">
        <p14:creationId xmlns:p14="http://schemas.microsoft.com/office/powerpoint/2010/main" val="19798332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A19A09-02DF-6846-99FF-816CA1D530DF}"/>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E43D53DA-E450-B14B-8A76-212672B5762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10A8152D-2023-8C49-A874-D50F827651D7}"/>
              </a:ext>
            </a:extLst>
          </p:cNvPr>
          <p:cNvSpPr>
            <a:spLocks noGrp="1"/>
          </p:cNvSpPr>
          <p:nvPr>
            <p:ph type="dt" sz="half" idx="10"/>
          </p:nvPr>
        </p:nvSpPr>
        <p:spPr/>
        <p:txBody>
          <a:bodyPr/>
          <a:lstStyle/>
          <a:p>
            <a:fld id="{94BC1A07-21FC-1249-939C-0975119C1ECC}" type="datetimeFigureOut">
              <a:rPr lang="en-US" smtClean="0"/>
              <a:t>4/20/2023</a:t>
            </a:fld>
            <a:endParaRPr lang="en-US"/>
          </a:p>
        </p:txBody>
      </p:sp>
      <p:sp>
        <p:nvSpPr>
          <p:cNvPr id="5" name="Footer Placeholder 4">
            <a:extLst>
              <a:ext uri="{FF2B5EF4-FFF2-40B4-BE49-F238E27FC236}">
                <a16:creationId xmlns:a16="http://schemas.microsoft.com/office/drawing/2014/main" id="{21C3C9A2-4E9D-5946-A136-910E75A2424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A05D9E0-76D9-6145-B08B-606E5D75E61B}"/>
              </a:ext>
            </a:extLst>
          </p:cNvPr>
          <p:cNvSpPr>
            <a:spLocks noGrp="1"/>
          </p:cNvSpPr>
          <p:nvPr>
            <p:ph type="sldNum" sz="quarter" idx="12"/>
          </p:nvPr>
        </p:nvSpPr>
        <p:spPr/>
        <p:txBody>
          <a:bodyPr/>
          <a:lstStyle/>
          <a:p>
            <a:fld id="{B436C92B-10B8-DE42-A3EA-904BC9D5846C}" type="slidenum">
              <a:rPr lang="en-US" smtClean="0"/>
              <a:t>‹#›</a:t>
            </a:fld>
            <a:endParaRPr lang="en-US"/>
          </a:p>
        </p:txBody>
      </p:sp>
    </p:spTree>
    <p:extLst>
      <p:ext uri="{BB962C8B-B14F-4D97-AF65-F5344CB8AC3E}">
        <p14:creationId xmlns:p14="http://schemas.microsoft.com/office/powerpoint/2010/main" val="42194725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34C710-44BD-5446-98A2-E597A1F99F47}"/>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CC99019B-04AB-1248-B7B3-9A18EFA9FEC6}"/>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52121975-AB89-FE40-8778-49EE43497FAC}"/>
              </a:ext>
            </a:extLst>
          </p:cNvPr>
          <p:cNvSpPr>
            <a:spLocks noGrp="1"/>
          </p:cNvSpPr>
          <p:nvPr>
            <p:ph type="dt" sz="half" idx="10"/>
          </p:nvPr>
        </p:nvSpPr>
        <p:spPr/>
        <p:txBody>
          <a:bodyPr/>
          <a:lstStyle/>
          <a:p>
            <a:fld id="{94BC1A07-21FC-1249-939C-0975119C1ECC}" type="datetimeFigureOut">
              <a:rPr lang="en-US" smtClean="0"/>
              <a:t>4/20/2023</a:t>
            </a:fld>
            <a:endParaRPr lang="en-US"/>
          </a:p>
        </p:txBody>
      </p:sp>
      <p:sp>
        <p:nvSpPr>
          <p:cNvPr id="5" name="Footer Placeholder 4">
            <a:extLst>
              <a:ext uri="{FF2B5EF4-FFF2-40B4-BE49-F238E27FC236}">
                <a16:creationId xmlns:a16="http://schemas.microsoft.com/office/drawing/2014/main" id="{A813831B-8987-E241-BA9C-B20DCDB297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CC7B1E8-CF44-7849-82BB-9AA17C2A6819}"/>
              </a:ext>
            </a:extLst>
          </p:cNvPr>
          <p:cNvSpPr>
            <a:spLocks noGrp="1"/>
          </p:cNvSpPr>
          <p:nvPr>
            <p:ph type="sldNum" sz="quarter" idx="12"/>
          </p:nvPr>
        </p:nvSpPr>
        <p:spPr/>
        <p:txBody>
          <a:bodyPr/>
          <a:lstStyle/>
          <a:p>
            <a:fld id="{B436C92B-10B8-DE42-A3EA-904BC9D5846C}" type="slidenum">
              <a:rPr lang="en-US" smtClean="0"/>
              <a:t>‹#›</a:t>
            </a:fld>
            <a:endParaRPr lang="en-US"/>
          </a:p>
        </p:txBody>
      </p:sp>
    </p:spTree>
    <p:extLst>
      <p:ext uri="{BB962C8B-B14F-4D97-AF65-F5344CB8AC3E}">
        <p14:creationId xmlns:p14="http://schemas.microsoft.com/office/powerpoint/2010/main" val="35261711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B3B852-DADA-0A4F-A95A-A4CFE2635480}"/>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7C8BEDCF-50D1-5A45-98DD-D735C9F2644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CD0FE542-D637-D84D-ACB0-2263E17C5FA7}"/>
              </a:ext>
            </a:extLst>
          </p:cNvPr>
          <p:cNvSpPr>
            <a:spLocks noGrp="1"/>
          </p:cNvSpPr>
          <p:nvPr>
            <p:ph type="dt" sz="half" idx="10"/>
          </p:nvPr>
        </p:nvSpPr>
        <p:spPr/>
        <p:txBody>
          <a:bodyPr/>
          <a:lstStyle/>
          <a:p>
            <a:fld id="{94BC1A07-21FC-1249-939C-0975119C1ECC}" type="datetimeFigureOut">
              <a:rPr lang="en-US" smtClean="0"/>
              <a:t>4/20/2023</a:t>
            </a:fld>
            <a:endParaRPr lang="en-US"/>
          </a:p>
        </p:txBody>
      </p:sp>
      <p:sp>
        <p:nvSpPr>
          <p:cNvPr id="5" name="Footer Placeholder 4">
            <a:extLst>
              <a:ext uri="{FF2B5EF4-FFF2-40B4-BE49-F238E27FC236}">
                <a16:creationId xmlns:a16="http://schemas.microsoft.com/office/drawing/2014/main" id="{1B1E4608-E488-8D42-9A03-A07842A69B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F0A771-3400-F744-B338-E7081FB4EC0B}"/>
              </a:ext>
            </a:extLst>
          </p:cNvPr>
          <p:cNvSpPr>
            <a:spLocks noGrp="1"/>
          </p:cNvSpPr>
          <p:nvPr>
            <p:ph type="sldNum" sz="quarter" idx="12"/>
          </p:nvPr>
        </p:nvSpPr>
        <p:spPr/>
        <p:txBody>
          <a:bodyPr/>
          <a:lstStyle/>
          <a:p>
            <a:fld id="{B436C92B-10B8-DE42-A3EA-904BC9D5846C}" type="slidenum">
              <a:rPr lang="en-US" smtClean="0"/>
              <a:t>‹#›</a:t>
            </a:fld>
            <a:endParaRPr lang="en-US"/>
          </a:p>
        </p:txBody>
      </p:sp>
    </p:spTree>
    <p:extLst>
      <p:ext uri="{BB962C8B-B14F-4D97-AF65-F5344CB8AC3E}">
        <p14:creationId xmlns:p14="http://schemas.microsoft.com/office/powerpoint/2010/main" val="24433900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01D377-3554-674E-984B-79FBA8A72E92}"/>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DA744345-9502-2648-AD8B-2A20EB8697DA}"/>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BC8D8AF3-B897-034C-B6ED-27B5570D5906}"/>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9ED8837E-29B0-8846-825E-82F98EDCB65E}"/>
              </a:ext>
            </a:extLst>
          </p:cNvPr>
          <p:cNvSpPr>
            <a:spLocks noGrp="1"/>
          </p:cNvSpPr>
          <p:nvPr>
            <p:ph type="dt" sz="half" idx="10"/>
          </p:nvPr>
        </p:nvSpPr>
        <p:spPr/>
        <p:txBody>
          <a:bodyPr/>
          <a:lstStyle/>
          <a:p>
            <a:fld id="{94BC1A07-21FC-1249-939C-0975119C1ECC}" type="datetimeFigureOut">
              <a:rPr lang="en-US" smtClean="0"/>
              <a:t>4/20/2023</a:t>
            </a:fld>
            <a:endParaRPr lang="en-US"/>
          </a:p>
        </p:txBody>
      </p:sp>
      <p:sp>
        <p:nvSpPr>
          <p:cNvPr id="6" name="Footer Placeholder 5">
            <a:extLst>
              <a:ext uri="{FF2B5EF4-FFF2-40B4-BE49-F238E27FC236}">
                <a16:creationId xmlns:a16="http://schemas.microsoft.com/office/drawing/2014/main" id="{D70869A2-FD4E-CC4D-B0FE-F7F0058823A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E79D1A1-52D1-C744-8183-F88E91852016}"/>
              </a:ext>
            </a:extLst>
          </p:cNvPr>
          <p:cNvSpPr>
            <a:spLocks noGrp="1"/>
          </p:cNvSpPr>
          <p:nvPr>
            <p:ph type="sldNum" sz="quarter" idx="12"/>
          </p:nvPr>
        </p:nvSpPr>
        <p:spPr/>
        <p:txBody>
          <a:bodyPr/>
          <a:lstStyle/>
          <a:p>
            <a:fld id="{B436C92B-10B8-DE42-A3EA-904BC9D5846C}" type="slidenum">
              <a:rPr lang="en-US" smtClean="0"/>
              <a:t>‹#›</a:t>
            </a:fld>
            <a:endParaRPr lang="en-US"/>
          </a:p>
        </p:txBody>
      </p:sp>
    </p:spTree>
    <p:extLst>
      <p:ext uri="{BB962C8B-B14F-4D97-AF65-F5344CB8AC3E}">
        <p14:creationId xmlns:p14="http://schemas.microsoft.com/office/powerpoint/2010/main" val="35725310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45B891-21CF-0644-A966-2354FB5D6140}"/>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EFDF45E0-F90E-9B4C-A6B3-D5167A141AA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3439004C-5E30-7849-BE2C-60A26965C5AB}"/>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65FFE633-E986-A94F-A152-7AC9E4F6024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8832C90A-62AF-3F41-9DCD-95593DE6A497}"/>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64AB28E9-3210-3545-BCD4-E47CDE8BA72F}"/>
              </a:ext>
            </a:extLst>
          </p:cNvPr>
          <p:cNvSpPr>
            <a:spLocks noGrp="1"/>
          </p:cNvSpPr>
          <p:nvPr>
            <p:ph type="dt" sz="half" idx="10"/>
          </p:nvPr>
        </p:nvSpPr>
        <p:spPr/>
        <p:txBody>
          <a:bodyPr/>
          <a:lstStyle/>
          <a:p>
            <a:fld id="{94BC1A07-21FC-1249-939C-0975119C1ECC}" type="datetimeFigureOut">
              <a:rPr lang="en-US" smtClean="0"/>
              <a:t>4/20/2023</a:t>
            </a:fld>
            <a:endParaRPr lang="en-US"/>
          </a:p>
        </p:txBody>
      </p:sp>
      <p:sp>
        <p:nvSpPr>
          <p:cNvPr id="8" name="Footer Placeholder 7">
            <a:extLst>
              <a:ext uri="{FF2B5EF4-FFF2-40B4-BE49-F238E27FC236}">
                <a16:creationId xmlns:a16="http://schemas.microsoft.com/office/drawing/2014/main" id="{C59C22AB-F5F2-A149-9675-27ACBFEA868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756D04F-D015-B646-960C-6CF0FB8E7967}"/>
              </a:ext>
            </a:extLst>
          </p:cNvPr>
          <p:cNvSpPr>
            <a:spLocks noGrp="1"/>
          </p:cNvSpPr>
          <p:nvPr>
            <p:ph type="sldNum" sz="quarter" idx="12"/>
          </p:nvPr>
        </p:nvSpPr>
        <p:spPr/>
        <p:txBody>
          <a:bodyPr/>
          <a:lstStyle/>
          <a:p>
            <a:fld id="{B436C92B-10B8-DE42-A3EA-904BC9D5846C}" type="slidenum">
              <a:rPr lang="en-US" smtClean="0"/>
              <a:t>‹#›</a:t>
            </a:fld>
            <a:endParaRPr lang="en-US"/>
          </a:p>
        </p:txBody>
      </p:sp>
    </p:spTree>
    <p:extLst>
      <p:ext uri="{BB962C8B-B14F-4D97-AF65-F5344CB8AC3E}">
        <p14:creationId xmlns:p14="http://schemas.microsoft.com/office/powerpoint/2010/main" val="30299461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BB06E0-696A-A842-9F66-00031ACD03AD}"/>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DF0E3F77-698A-6147-A113-DC6B9DD00460}"/>
              </a:ext>
            </a:extLst>
          </p:cNvPr>
          <p:cNvSpPr>
            <a:spLocks noGrp="1"/>
          </p:cNvSpPr>
          <p:nvPr>
            <p:ph type="dt" sz="half" idx="10"/>
          </p:nvPr>
        </p:nvSpPr>
        <p:spPr/>
        <p:txBody>
          <a:bodyPr/>
          <a:lstStyle/>
          <a:p>
            <a:fld id="{94BC1A07-21FC-1249-939C-0975119C1ECC}" type="datetimeFigureOut">
              <a:rPr lang="en-US" smtClean="0"/>
              <a:t>4/20/2023</a:t>
            </a:fld>
            <a:endParaRPr lang="en-US"/>
          </a:p>
        </p:txBody>
      </p:sp>
      <p:sp>
        <p:nvSpPr>
          <p:cNvPr id="4" name="Footer Placeholder 3">
            <a:extLst>
              <a:ext uri="{FF2B5EF4-FFF2-40B4-BE49-F238E27FC236}">
                <a16:creationId xmlns:a16="http://schemas.microsoft.com/office/drawing/2014/main" id="{AC9B2FBD-9F4B-0346-AA58-8944DAD8C52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64CA1AE-A78B-7B48-B66F-3988B17E2A66}"/>
              </a:ext>
            </a:extLst>
          </p:cNvPr>
          <p:cNvSpPr>
            <a:spLocks noGrp="1"/>
          </p:cNvSpPr>
          <p:nvPr>
            <p:ph type="sldNum" sz="quarter" idx="12"/>
          </p:nvPr>
        </p:nvSpPr>
        <p:spPr/>
        <p:txBody>
          <a:bodyPr/>
          <a:lstStyle/>
          <a:p>
            <a:fld id="{B436C92B-10B8-DE42-A3EA-904BC9D5846C}" type="slidenum">
              <a:rPr lang="en-US" smtClean="0"/>
              <a:t>‹#›</a:t>
            </a:fld>
            <a:endParaRPr lang="en-US"/>
          </a:p>
        </p:txBody>
      </p:sp>
    </p:spTree>
    <p:extLst>
      <p:ext uri="{BB962C8B-B14F-4D97-AF65-F5344CB8AC3E}">
        <p14:creationId xmlns:p14="http://schemas.microsoft.com/office/powerpoint/2010/main" val="417595681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EDBB63D-B5AC-8E40-B421-01C488930AF7}"/>
              </a:ext>
            </a:extLst>
          </p:cNvPr>
          <p:cNvSpPr>
            <a:spLocks noGrp="1"/>
          </p:cNvSpPr>
          <p:nvPr>
            <p:ph type="dt" sz="half" idx="10"/>
          </p:nvPr>
        </p:nvSpPr>
        <p:spPr/>
        <p:txBody>
          <a:bodyPr/>
          <a:lstStyle/>
          <a:p>
            <a:fld id="{94BC1A07-21FC-1249-939C-0975119C1ECC}" type="datetimeFigureOut">
              <a:rPr lang="en-US" smtClean="0"/>
              <a:t>4/20/2023</a:t>
            </a:fld>
            <a:endParaRPr lang="en-US"/>
          </a:p>
        </p:txBody>
      </p:sp>
      <p:sp>
        <p:nvSpPr>
          <p:cNvPr id="3" name="Footer Placeholder 2">
            <a:extLst>
              <a:ext uri="{FF2B5EF4-FFF2-40B4-BE49-F238E27FC236}">
                <a16:creationId xmlns:a16="http://schemas.microsoft.com/office/drawing/2014/main" id="{2B97C20E-05D2-4C44-8AAF-8E102E652A8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9F80D70-6BDC-C146-A36D-A5A26FFD6491}"/>
              </a:ext>
            </a:extLst>
          </p:cNvPr>
          <p:cNvSpPr>
            <a:spLocks noGrp="1"/>
          </p:cNvSpPr>
          <p:nvPr>
            <p:ph type="sldNum" sz="quarter" idx="12"/>
          </p:nvPr>
        </p:nvSpPr>
        <p:spPr/>
        <p:txBody>
          <a:bodyPr/>
          <a:lstStyle/>
          <a:p>
            <a:fld id="{B436C92B-10B8-DE42-A3EA-904BC9D5846C}" type="slidenum">
              <a:rPr lang="en-US" smtClean="0"/>
              <a:t>‹#›</a:t>
            </a:fld>
            <a:endParaRPr lang="en-US"/>
          </a:p>
        </p:txBody>
      </p:sp>
    </p:spTree>
    <p:extLst>
      <p:ext uri="{BB962C8B-B14F-4D97-AF65-F5344CB8AC3E}">
        <p14:creationId xmlns:p14="http://schemas.microsoft.com/office/powerpoint/2010/main" val="334441486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0C8E39-ECEC-4F4F-AEED-485B3A5E44CF}"/>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C558708C-6D2F-F44B-8E20-C1A6A1B822A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60F27F12-2B2F-4F4A-9B4C-ED78ED70335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E523A82E-D853-0C4D-840C-5A0BDAB118A2}"/>
              </a:ext>
            </a:extLst>
          </p:cNvPr>
          <p:cNvSpPr>
            <a:spLocks noGrp="1"/>
          </p:cNvSpPr>
          <p:nvPr>
            <p:ph type="dt" sz="half" idx="10"/>
          </p:nvPr>
        </p:nvSpPr>
        <p:spPr/>
        <p:txBody>
          <a:bodyPr/>
          <a:lstStyle/>
          <a:p>
            <a:fld id="{94BC1A07-21FC-1249-939C-0975119C1ECC}" type="datetimeFigureOut">
              <a:rPr lang="en-US" smtClean="0"/>
              <a:t>4/20/2023</a:t>
            </a:fld>
            <a:endParaRPr lang="en-US"/>
          </a:p>
        </p:txBody>
      </p:sp>
      <p:sp>
        <p:nvSpPr>
          <p:cNvPr id="6" name="Footer Placeholder 5">
            <a:extLst>
              <a:ext uri="{FF2B5EF4-FFF2-40B4-BE49-F238E27FC236}">
                <a16:creationId xmlns:a16="http://schemas.microsoft.com/office/drawing/2014/main" id="{CA7647E8-61E1-8445-A255-54C47718648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CA1F5E9-097A-184F-9D8A-0941153AB731}"/>
              </a:ext>
            </a:extLst>
          </p:cNvPr>
          <p:cNvSpPr>
            <a:spLocks noGrp="1"/>
          </p:cNvSpPr>
          <p:nvPr>
            <p:ph type="sldNum" sz="quarter" idx="12"/>
          </p:nvPr>
        </p:nvSpPr>
        <p:spPr/>
        <p:txBody>
          <a:bodyPr/>
          <a:lstStyle/>
          <a:p>
            <a:fld id="{B436C92B-10B8-DE42-A3EA-904BC9D5846C}" type="slidenum">
              <a:rPr lang="en-US" smtClean="0"/>
              <a:t>‹#›</a:t>
            </a:fld>
            <a:endParaRPr lang="en-US"/>
          </a:p>
        </p:txBody>
      </p:sp>
    </p:spTree>
    <p:extLst>
      <p:ext uri="{BB962C8B-B14F-4D97-AF65-F5344CB8AC3E}">
        <p14:creationId xmlns:p14="http://schemas.microsoft.com/office/powerpoint/2010/main" val="163313538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588E5A-19F1-4244-92AC-2EFC15C087AE}"/>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4DC511E1-5C96-B349-BEA1-14B0A38A163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FD5243A-304C-7346-B9E0-0C035706785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E83335DF-3C3A-D343-85EA-B2811BAE420E}"/>
              </a:ext>
            </a:extLst>
          </p:cNvPr>
          <p:cNvSpPr>
            <a:spLocks noGrp="1"/>
          </p:cNvSpPr>
          <p:nvPr>
            <p:ph type="dt" sz="half" idx="10"/>
          </p:nvPr>
        </p:nvSpPr>
        <p:spPr/>
        <p:txBody>
          <a:bodyPr/>
          <a:lstStyle/>
          <a:p>
            <a:fld id="{94BC1A07-21FC-1249-939C-0975119C1ECC}" type="datetimeFigureOut">
              <a:rPr lang="en-US" smtClean="0"/>
              <a:t>4/20/2023</a:t>
            </a:fld>
            <a:endParaRPr lang="en-US"/>
          </a:p>
        </p:txBody>
      </p:sp>
      <p:sp>
        <p:nvSpPr>
          <p:cNvPr id="6" name="Footer Placeholder 5">
            <a:extLst>
              <a:ext uri="{FF2B5EF4-FFF2-40B4-BE49-F238E27FC236}">
                <a16:creationId xmlns:a16="http://schemas.microsoft.com/office/drawing/2014/main" id="{D62F7257-1A7A-1B48-8E12-7E94359CCE1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042CA14-2183-EC47-B45F-D8F608BB84EF}"/>
              </a:ext>
            </a:extLst>
          </p:cNvPr>
          <p:cNvSpPr>
            <a:spLocks noGrp="1"/>
          </p:cNvSpPr>
          <p:nvPr>
            <p:ph type="sldNum" sz="quarter" idx="12"/>
          </p:nvPr>
        </p:nvSpPr>
        <p:spPr/>
        <p:txBody>
          <a:bodyPr/>
          <a:lstStyle/>
          <a:p>
            <a:fld id="{B436C92B-10B8-DE42-A3EA-904BC9D5846C}" type="slidenum">
              <a:rPr lang="en-US" smtClean="0"/>
              <a:t>‹#›</a:t>
            </a:fld>
            <a:endParaRPr lang="en-US"/>
          </a:p>
        </p:txBody>
      </p:sp>
    </p:spTree>
    <p:extLst>
      <p:ext uri="{BB962C8B-B14F-4D97-AF65-F5344CB8AC3E}">
        <p14:creationId xmlns:p14="http://schemas.microsoft.com/office/powerpoint/2010/main" val="25496441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BC4DB8-2AFA-8E4D-9124-9FA1F780044C}"/>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9664CE6E-1ED5-B34A-8A8E-3B1698F25B3B}"/>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F6A6144-B18F-2140-8BE3-6D81E25FE846}"/>
              </a:ext>
            </a:extLst>
          </p:cNvPr>
          <p:cNvSpPr>
            <a:spLocks noGrp="1"/>
          </p:cNvSpPr>
          <p:nvPr>
            <p:ph type="dt" sz="half" idx="10"/>
          </p:nvPr>
        </p:nvSpPr>
        <p:spPr/>
        <p:txBody>
          <a:bodyPr/>
          <a:lstStyle/>
          <a:p>
            <a:fld id="{94BC1A07-21FC-1249-939C-0975119C1ECC}" type="datetimeFigureOut">
              <a:rPr lang="en-US" smtClean="0"/>
              <a:t>4/20/2023</a:t>
            </a:fld>
            <a:endParaRPr lang="en-US"/>
          </a:p>
        </p:txBody>
      </p:sp>
      <p:sp>
        <p:nvSpPr>
          <p:cNvPr id="5" name="Footer Placeholder 4">
            <a:extLst>
              <a:ext uri="{FF2B5EF4-FFF2-40B4-BE49-F238E27FC236}">
                <a16:creationId xmlns:a16="http://schemas.microsoft.com/office/drawing/2014/main" id="{F222B5A7-E86F-6D40-86B5-6B82D9510ED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8BFF5A-C3C9-B44C-A810-E8C89A7D406D}"/>
              </a:ext>
            </a:extLst>
          </p:cNvPr>
          <p:cNvSpPr>
            <a:spLocks noGrp="1"/>
          </p:cNvSpPr>
          <p:nvPr>
            <p:ph type="sldNum" sz="quarter" idx="12"/>
          </p:nvPr>
        </p:nvSpPr>
        <p:spPr/>
        <p:txBody>
          <a:bodyPr/>
          <a:lstStyle/>
          <a:p>
            <a:fld id="{B436C92B-10B8-DE42-A3EA-904BC9D5846C}" type="slidenum">
              <a:rPr lang="en-US" smtClean="0"/>
              <a:t>‹#›</a:t>
            </a:fld>
            <a:endParaRPr lang="en-US"/>
          </a:p>
        </p:txBody>
      </p:sp>
    </p:spTree>
    <p:extLst>
      <p:ext uri="{BB962C8B-B14F-4D97-AF65-F5344CB8AC3E}">
        <p14:creationId xmlns:p14="http://schemas.microsoft.com/office/powerpoint/2010/main" val="311159345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26B180A-4058-6241-B326-EADF32DC5F17}"/>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55FF7AD5-2279-D041-A434-7673D94C1179}"/>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04AA7605-4436-A84C-AE9C-66B4F7EDF27D}"/>
              </a:ext>
            </a:extLst>
          </p:cNvPr>
          <p:cNvSpPr>
            <a:spLocks noGrp="1"/>
          </p:cNvSpPr>
          <p:nvPr>
            <p:ph type="dt" sz="half" idx="10"/>
          </p:nvPr>
        </p:nvSpPr>
        <p:spPr/>
        <p:txBody>
          <a:bodyPr/>
          <a:lstStyle/>
          <a:p>
            <a:fld id="{94BC1A07-21FC-1249-939C-0975119C1ECC}" type="datetimeFigureOut">
              <a:rPr lang="en-US" smtClean="0"/>
              <a:t>4/20/2023</a:t>
            </a:fld>
            <a:endParaRPr lang="en-US"/>
          </a:p>
        </p:txBody>
      </p:sp>
      <p:sp>
        <p:nvSpPr>
          <p:cNvPr id="5" name="Footer Placeholder 4">
            <a:extLst>
              <a:ext uri="{FF2B5EF4-FFF2-40B4-BE49-F238E27FC236}">
                <a16:creationId xmlns:a16="http://schemas.microsoft.com/office/drawing/2014/main" id="{5A99B999-3051-1D43-9F8A-906B958B40F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A48EFE-3985-F442-BC93-653FFFCEC5F6}"/>
              </a:ext>
            </a:extLst>
          </p:cNvPr>
          <p:cNvSpPr>
            <a:spLocks noGrp="1"/>
          </p:cNvSpPr>
          <p:nvPr>
            <p:ph type="sldNum" sz="quarter" idx="12"/>
          </p:nvPr>
        </p:nvSpPr>
        <p:spPr/>
        <p:txBody>
          <a:bodyPr/>
          <a:lstStyle/>
          <a:p>
            <a:fld id="{B436C92B-10B8-DE42-A3EA-904BC9D5846C}" type="slidenum">
              <a:rPr lang="en-US" smtClean="0"/>
              <a:t>‹#›</a:t>
            </a:fld>
            <a:endParaRPr lang="en-US"/>
          </a:p>
        </p:txBody>
      </p:sp>
    </p:spTree>
    <p:extLst>
      <p:ext uri="{BB962C8B-B14F-4D97-AF65-F5344CB8AC3E}">
        <p14:creationId xmlns:p14="http://schemas.microsoft.com/office/powerpoint/2010/main" val="2646604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5B78A64-9FBB-45D8-9A58-B78E2F84CAE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FCCC0EC-5194-4514-B659-5BC9FBE02CE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E4F12A4-3D53-4489-A01F-121DA0B4B49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2FCCFB-B55F-4EF1-986C-11307A120415}" type="datetimeFigureOut">
              <a:rPr lang="en-GB" smtClean="0"/>
              <a:t>20/04/2023</a:t>
            </a:fld>
            <a:endParaRPr lang="en-GB"/>
          </a:p>
        </p:txBody>
      </p:sp>
      <p:sp>
        <p:nvSpPr>
          <p:cNvPr id="5" name="Footer Placeholder 4">
            <a:extLst>
              <a:ext uri="{FF2B5EF4-FFF2-40B4-BE49-F238E27FC236}">
                <a16:creationId xmlns:a16="http://schemas.microsoft.com/office/drawing/2014/main" id="{56E1F3E3-9E72-44DF-96DB-6812919D676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B5670B38-9257-494D-868C-DFB4E46B627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5EF7C4E-239E-42D8-84D5-E17B34397F43}" type="slidenum">
              <a:rPr lang="en-GB" smtClean="0"/>
              <a:t>‹#›</a:t>
            </a:fld>
            <a:endParaRPr lang="en-GB"/>
          </a:p>
        </p:txBody>
      </p:sp>
    </p:spTree>
    <p:extLst>
      <p:ext uri="{BB962C8B-B14F-4D97-AF65-F5344CB8AC3E}">
        <p14:creationId xmlns:p14="http://schemas.microsoft.com/office/powerpoint/2010/main" val="341388616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0BF3D17-CEA0-C24E-B345-56B20E889A6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5D588DF9-A422-AD43-A4A3-E2E62F5C9EF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1C1526E-676D-2B46-90B1-805711DD7D1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4BC1A07-21FC-1249-939C-0975119C1ECC}" type="datetimeFigureOut">
              <a:rPr lang="en-US" smtClean="0"/>
              <a:t>4/20/2023</a:t>
            </a:fld>
            <a:endParaRPr lang="en-US"/>
          </a:p>
        </p:txBody>
      </p:sp>
      <p:sp>
        <p:nvSpPr>
          <p:cNvPr id="5" name="Footer Placeholder 4">
            <a:extLst>
              <a:ext uri="{FF2B5EF4-FFF2-40B4-BE49-F238E27FC236}">
                <a16:creationId xmlns:a16="http://schemas.microsoft.com/office/drawing/2014/main" id="{A45AC521-42D6-294C-8574-891484D6D9F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248EFFC-2371-7145-A3A6-BDD31B84222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436C92B-10B8-DE42-A3EA-904BC9D5846C}" type="slidenum">
              <a:rPr lang="en-US" smtClean="0"/>
              <a:t>‹#›</a:t>
            </a:fld>
            <a:endParaRPr lang="en-US"/>
          </a:p>
        </p:txBody>
      </p:sp>
    </p:spTree>
    <p:extLst>
      <p:ext uri="{BB962C8B-B14F-4D97-AF65-F5344CB8AC3E}">
        <p14:creationId xmlns:p14="http://schemas.microsoft.com/office/powerpoint/2010/main" val="7853736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tiff"/><Relationship Id="rId7" Type="http://schemas.openxmlformats.org/officeDocument/2006/relationships/image" Target="../media/image7.sv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svg"/><Relationship Id="rId4" Type="http://schemas.openxmlformats.org/officeDocument/2006/relationships/image" Target="../media/image4.png"/><Relationship Id="rId9" Type="http://schemas.openxmlformats.org/officeDocument/2006/relationships/image" Target="../media/image9.svg"/></Relationships>
</file>

<file path=ppt/slides/_rels/slide3.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hyperlink" Target="https://www.irena.org/-/media/Files/IRENA/Agency/Publication/2022/Jan/IRENA_Livelihood_Decentralised_Renewables_2022.pdf" TargetMode="External"/><Relationship Id="rId3" Type="http://schemas.openxmlformats.org/officeDocument/2006/relationships/image" Target="../media/image3.tiff"/><Relationship Id="rId7" Type="http://schemas.openxmlformats.org/officeDocument/2006/relationships/hyperlink" Target="https://www.nrdc.org/sites/default/files/indias-clean-energy-workforce-450-gw-target-report.pdf" TargetMode="External"/><Relationship Id="rId12" Type="http://schemas.openxmlformats.org/officeDocument/2006/relationships/hyperlink" Target="https://www.nrdc.org/sites/default/files/renewable-energy-solar-skill-gap.pdf" TargetMode="Externa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0.png"/><Relationship Id="rId11" Type="http://schemas.openxmlformats.org/officeDocument/2006/relationships/hyperlink" Target="https://sustainability.hapres.com/htmls/JSR_1129_Detail.html#025" TargetMode="External"/><Relationship Id="rId5" Type="http://schemas.openxmlformats.org/officeDocument/2006/relationships/hyperlink" Target="https://sustainability.hapres.com/UpLoad/PdfFile/JSR_1129.pdf" TargetMode="External"/><Relationship Id="rId10" Type="http://schemas.openxmlformats.org/officeDocument/2006/relationships/hyperlink" Target="https://www.irena.org/-/media/Files/IRENA/Agency/Publication/2021/Oct/IRENA_RE_Jobs_2021.pdf" TargetMode="External"/><Relationship Id="rId4" Type="http://schemas.openxmlformats.org/officeDocument/2006/relationships/hyperlink" Target="https://www.powerforall.org/application/files/8915/6310/7906/Powering-Jobs-Census-2019.pdf" TargetMode="External"/><Relationship Id="rId9" Type="http://schemas.openxmlformats.org/officeDocument/2006/relationships/hyperlink" Target="https://ashden.org/international-climate-solutions/driving-energy-access-in-togo/"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3.tiff"/></Relationships>
</file>

<file path=ppt/slides/_rels/slide6.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12.tiff"/><Relationship Id="rId7"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hyperlink" Target="https://www.powerforall.org/application/files/8915/6310/7906/Powering-Jobs-Census-2019.pdf" TargetMode="External"/><Relationship Id="rId5" Type="http://schemas.openxmlformats.org/officeDocument/2006/relationships/hyperlink" Target="https://www.irena.org/-/media/Files/IRENA/Agency/Publication/2013/rejobs.pdf" TargetMode="Externa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2.tiff"/><Relationship Id="rId7"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hyperlink" Target="https://sustainability.hapres.com/UpLoad/PdfFile/JSR_1129.pdf" TargetMode="External"/><Relationship Id="rId10" Type="http://schemas.openxmlformats.org/officeDocument/2006/relationships/image" Target="../media/image17.jpeg"/><Relationship Id="rId4" Type="http://schemas.openxmlformats.org/officeDocument/2006/relationships/hyperlink" Target="https://www.weforum.org/reports/fostering-effective-energy-transition" TargetMode="External"/><Relationship Id="rId9" Type="http://schemas.openxmlformats.org/officeDocument/2006/relationships/image" Target="../media/image16.svg"/></Relationships>
</file>

<file path=ppt/slides/_rels/slide8.xml.rels><?xml version="1.0" encoding="UTF-8" standalone="yes"?>
<Relationships xmlns="http://schemas.openxmlformats.org/package/2006/relationships"><Relationship Id="rId8" Type="http://schemas.openxmlformats.org/officeDocument/2006/relationships/hyperlink" Target="https://www.nrdc.org/sites/default/files/indias-clean-energy-workforce-450-gw-target-report.pdf" TargetMode="External"/><Relationship Id="rId3" Type="http://schemas.openxmlformats.org/officeDocument/2006/relationships/image" Target="../media/image12.tiff"/><Relationship Id="rId7" Type="http://schemas.openxmlformats.org/officeDocument/2006/relationships/hyperlink" Target="https://blogs.worldbank.org/energy/bridging-skills-gap-key-energy-access-new-jobs" TargetMode="External"/><Relationship Id="rId12" Type="http://schemas.openxmlformats.org/officeDocument/2006/relationships/image" Target="../media/image21.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hyperlink" Target="https://www.weforum.org/agenda/2018/10/skills-gap-jeopardizing-efforts-end-energy-poverty-power-for-all/" TargetMode="External"/><Relationship Id="rId11" Type="http://schemas.openxmlformats.org/officeDocument/2006/relationships/image" Target="../media/image20.jpeg"/><Relationship Id="rId5" Type="http://schemas.openxmlformats.org/officeDocument/2006/relationships/hyperlink" Target="https://www.afdb.org/fileadmin/uploads/afdb/Documents/Generic-Documents/Brochure_Job_Africa-En.pdf" TargetMode="External"/><Relationship Id="rId10" Type="http://schemas.openxmlformats.org/officeDocument/2006/relationships/image" Target="../media/image19.png"/><Relationship Id="rId4" Type="http://schemas.openxmlformats.org/officeDocument/2006/relationships/hyperlink" Target="https://irena.org/publications/2018/May/Renewable-Energy-and-Jobs-Annual-Review-2018" TargetMode="External"/><Relationship Id="rId9"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13.xml"/><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12.tiff"/><Relationship Id="rId7" Type="http://schemas.openxmlformats.org/officeDocument/2006/relationships/image" Target="../media/image27.sv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hyperlink" Target="https://www.nrdc.org/sites/default/files/renewable-energy-solar-skill-gap.pdf" TargetMode="External"/><Relationship Id="rId4" Type="http://schemas.openxmlformats.org/officeDocument/2006/relationships/hyperlink" Target="https://ashden.org/international-climate-solutions/driving-energy-access-in-togo/"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7.svg"/><Relationship Id="rId5" Type="http://schemas.openxmlformats.org/officeDocument/2006/relationships/image" Target="../media/image26.png"/><Relationship Id="rId4" Type="http://schemas.openxmlformats.org/officeDocument/2006/relationships/hyperlink" Target="https://ashden.org/international-climate-solutions/driving-energy-access-in-togo/"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3.tiff"/><Relationship Id="rId4" Type="http://schemas.openxmlformats.org/officeDocument/2006/relationships/image" Target="../media/image29.tiff"/></Relationships>
</file>

<file path=ppt/slides/_rels/slide14.xml.rels><?xml version="1.0" encoding="UTF-8" standalone="yes"?>
<Relationships xmlns="http://schemas.openxmlformats.org/package/2006/relationships"><Relationship Id="rId3" Type="http://schemas.openxmlformats.org/officeDocument/2006/relationships/image" Target="../media/image29.tiff"/><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3.tiff"/></Relationships>
</file>

<file path=ppt/slides/_rels/slide15.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31.svg"/><Relationship Id="rId4" Type="http://schemas.openxmlformats.org/officeDocument/2006/relationships/image" Target="../media/image30.png"/></Relationships>
</file>

<file path=ppt/slides/_rels/slide16.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31.svg"/><Relationship Id="rId4" Type="http://schemas.openxmlformats.org/officeDocument/2006/relationships/image" Target="../media/image30.png"/></Relationships>
</file>

<file path=ppt/slides/_rels/slide17.xml.rels><?xml version="1.0" encoding="UTF-8" standalone="yes"?>
<Relationships xmlns="http://schemas.openxmlformats.org/package/2006/relationships"><Relationship Id="rId3" Type="http://schemas.openxmlformats.org/officeDocument/2006/relationships/image" Target="../media/image29.tiff"/><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32.jpeg"/><Relationship Id="rId4" Type="http://schemas.openxmlformats.org/officeDocument/2006/relationships/image" Target="../media/image3.tiff"/></Relationships>
</file>

<file path=ppt/slides/_rels/slide18.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34.svg"/><Relationship Id="rId5" Type="http://schemas.openxmlformats.org/officeDocument/2006/relationships/image" Target="../media/image33.png"/><Relationship Id="rId4" Type="http://schemas.openxmlformats.org/officeDocument/2006/relationships/hyperlink" Target="https://sustainability.hapres.com/htmls/JSR_1129_Detail.html#025" TargetMode="External"/></Relationships>
</file>

<file path=ppt/slides/_rels/slide19.xml.rels><?xml version="1.0" encoding="UTF-8" standalone="yes"?>
<Relationships xmlns="http://schemas.openxmlformats.org/package/2006/relationships"><Relationship Id="rId8" Type="http://schemas.openxmlformats.org/officeDocument/2006/relationships/image" Target="../media/image34.svg"/><Relationship Id="rId3" Type="http://schemas.openxmlformats.org/officeDocument/2006/relationships/image" Target="../media/image12.tiff"/><Relationship Id="rId7" Type="http://schemas.openxmlformats.org/officeDocument/2006/relationships/image" Target="../media/image33.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hyperlink" Target="https://www.irena.org/publications/2021/Oct/Renewable-Energy-and-Jobs-Annual-Review-2021" TargetMode="External"/><Relationship Id="rId5" Type="http://schemas.openxmlformats.org/officeDocument/2006/relationships/hyperlink" Target="https://ashden.org/international-climate-solutions/driving-energy-access-in-togo/" TargetMode="External"/><Relationship Id="rId4" Type="http://schemas.openxmlformats.org/officeDocument/2006/relationships/hyperlink" Target="https://sustainability.hapres.com/htmls/JSR_1129_Detail.html#025" TargetMode="External"/></Relationships>
</file>

<file path=ppt/slides/_rels/slide20.xml.rels><?xml version="1.0" encoding="UTF-8" standalone="yes"?>
<Relationships xmlns="http://schemas.openxmlformats.org/package/2006/relationships"><Relationship Id="rId8" Type="http://schemas.openxmlformats.org/officeDocument/2006/relationships/hyperlink" Target="https://tea-lp.org/" TargetMode="External"/><Relationship Id="rId3" Type="http://schemas.openxmlformats.org/officeDocument/2006/relationships/image" Target="../media/image12.tiff"/><Relationship Id="rId7" Type="http://schemas.openxmlformats.org/officeDocument/2006/relationships/hyperlink" Target="http://sejplatform.org/"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hyperlink" Target="https://globaldistributorscollective.org/" TargetMode="External"/><Relationship Id="rId5" Type="http://schemas.openxmlformats.org/officeDocument/2006/relationships/hyperlink" Target="https://sendea.org/" TargetMode="External"/><Relationship Id="rId10" Type="http://schemas.openxmlformats.org/officeDocument/2006/relationships/image" Target="../media/image34.svg"/><Relationship Id="rId4" Type="http://schemas.openxmlformats.org/officeDocument/2006/relationships/hyperlink" Target="https://sustainability.hapres.com/htmls/JSR_1129_Detail.html#025" TargetMode="External"/><Relationship Id="rId9" Type="http://schemas.openxmlformats.org/officeDocument/2006/relationships/image" Target="../media/image33.png"/></Relationships>
</file>

<file path=ppt/slides/_rels/slide21.xml.rels><?xml version="1.0" encoding="UTF-8" standalone="yes"?>
<Relationships xmlns="http://schemas.openxmlformats.org/package/2006/relationships"><Relationship Id="rId3" Type="http://schemas.openxmlformats.org/officeDocument/2006/relationships/image" Target="../media/image29.tiff"/><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image" Target="../media/image35.jpeg"/><Relationship Id="rId4" Type="http://schemas.openxmlformats.org/officeDocument/2006/relationships/image" Target="../media/image3.tiff"/></Relationships>
</file>

<file path=ppt/slides/_rels/slide22.xml.rels><?xml version="1.0" encoding="UTF-8" standalone="yes"?>
<Relationships xmlns="http://schemas.openxmlformats.org/package/2006/relationships"><Relationship Id="rId3" Type="http://schemas.openxmlformats.org/officeDocument/2006/relationships/image" Target="../media/image29.tiff"/><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3.tiff"/></Relationships>
</file>

<file path=ppt/slides/_rels/slide23.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12.tiff"/><Relationship Id="rId7" Type="http://schemas.openxmlformats.org/officeDocument/2006/relationships/hyperlink" Target="https://ashden.org/international-climate-solutions/driving-energy-access-in-togo/"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hyperlink" Target="https://www.irena.org/-/media/Files/IRENA/Agency/Publication/2022/Jan/IRENA_Livelihood_Decentralised_Renewables_2022.pdf" TargetMode="External"/><Relationship Id="rId5" Type="http://schemas.openxmlformats.org/officeDocument/2006/relationships/hyperlink" Target="https://www.nrdc.org/sites/default/files/renewable-energy-solar-skill-gap.pdf" TargetMode="External"/><Relationship Id="rId4" Type="http://schemas.openxmlformats.org/officeDocument/2006/relationships/hyperlink" Target="https://www.nrdc.org/sites/default/files/indias-clean-energy-workforce-450-gw-target-report.pdf" TargetMode="External"/><Relationship Id="rId9" Type="http://schemas.openxmlformats.org/officeDocument/2006/relationships/image" Target="../media/image37.svg"/></Relationships>
</file>

<file path=ppt/slides/_rels/slide24.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37.svg"/><Relationship Id="rId5" Type="http://schemas.openxmlformats.org/officeDocument/2006/relationships/image" Target="../media/image36.png"/><Relationship Id="rId4" Type="http://schemas.openxmlformats.org/officeDocument/2006/relationships/hyperlink" Target="https://sustainability.hapres.com/htmls/JSR_1129_Detail.html#025"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29.tiff"/><Relationship Id="rId2" Type="http://schemas.openxmlformats.org/officeDocument/2006/relationships/notesSlide" Target="../notesSlides/notesSlide24.xml"/><Relationship Id="rId1" Type="http://schemas.openxmlformats.org/officeDocument/2006/relationships/slideLayout" Target="../slideLayouts/slideLayout1.xml"/><Relationship Id="rId5" Type="http://schemas.openxmlformats.org/officeDocument/2006/relationships/image" Target="../media/image38.jpeg"/><Relationship Id="rId4" Type="http://schemas.openxmlformats.org/officeDocument/2006/relationships/image" Target="../media/image3.tiff"/></Relationships>
</file>

<file path=ppt/slides/_rels/slide26.xml.rels><?xml version="1.0" encoding="UTF-8" standalone="yes"?>
<Relationships xmlns="http://schemas.openxmlformats.org/package/2006/relationships"><Relationship Id="rId3" Type="http://schemas.openxmlformats.org/officeDocument/2006/relationships/image" Target="../media/image29.tiff"/><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3.tiff"/></Relationships>
</file>

<file path=ppt/slides/_rels/slide27.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40.svg"/><Relationship Id="rId5" Type="http://schemas.openxmlformats.org/officeDocument/2006/relationships/image" Target="../media/image39.png"/><Relationship Id="rId4" Type="http://schemas.openxmlformats.org/officeDocument/2006/relationships/hyperlink" Target="https://www.irena.org/-/media/Files/IRENA/Agency/Publication/2021/Oct/IRENA_RE_Jobs_2021.pdf"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12.tiff"/><Relationship Id="rId7" Type="http://schemas.openxmlformats.org/officeDocument/2006/relationships/image" Target="../media/image40.sv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hyperlink" Target="https://www.enel.com/media/explore/search-press-releases/press/2021/11/seforall-and-enel-foundation-launch-partnership-to-create-next-generation-of-energy-leaders-in-africa" TargetMode="External"/><Relationship Id="rId4" Type="http://schemas.openxmlformats.org/officeDocument/2006/relationships/hyperlink" Target="https://www.globalwomennet.org/the-women-in-renewable-energy-in-africa-w-rea-mentoring-program-is-now-accepting-applications/"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29.tiff"/><Relationship Id="rId2" Type="http://schemas.openxmlformats.org/officeDocument/2006/relationships/notesSlide" Target="../notesSlides/notesSlide28.xml"/><Relationship Id="rId1" Type="http://schemas.openxmlformats.org/officeDocument/2006/relationships/slideLayout" Target="../slideLayouts/slideLayout1.xml"/><Relationship Id="rId5" Type="http://schemas.openxmlformats.org/officeDocument/2006/relationships/image" Target="../media/image41.jpeg"/><Relationship Id="rId4" Type="http://schemas.openxmlformats.org/officeDocument/2006/relationships/image" Target="../media/image3.tiff"/></Relationships>
</file>

<file path=ppt/slides/_rels/slide30.xml.rels><?xml version="1.0" encoding="UTF-8" standalone="yes"?>
<Relationships xmlns="http://schemas.openxmlformats.org/package/2006/relationships"><Relationship Id="rId3" Type="http://schemas.openxmlformats.org/officeDocument/2006/relationships/image" Target="../media/image29.tiff"/><Relationship Id="rId2" Type="http://schemas.openxmlformats.org/officeDocument/2006/relationships/notesSlide" Target="../notesSlides/notesSlide29.xml"/><Relationship Id="rId1" Type="http://schemas.openxmlformats.org/officeDocument/2006/relationships/slideLayout" Target="../slideLayouts/slideLayout1.xml"/><Relationship Id="rId5" Type="http://schemas.openxmlformats.org/officeDocument/2006/relationships/image" Target="../media/image42.jpeg"/><Relationship Id="rId4" Type="http://schemas.openxmlformats.org/officeDocument/2006/relationships/image" Target="../media/image3.tiff"/></Relationships>
</file>

<file path=ppt/slides/_rels/slide31.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44.svg"/><Relationship Id="rId5" Type="http://schemas.openxmlformats.org/officeDocument/2006/relationships/image" Target="../media/image43.png"/><Relationship Id="rId4" Type="http://schemas.openxmlformats.org/officeDocument/2006/relationships/hyperlink" Target="https://www.irena.org/publications/2020/Sep/Renewable-Energy-and-Jobs-Annual-Review-2020"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image" Target="../media/image44.svg"/><Relationship Id="rId4" Type="http://schemas.openxmlformats.org/officeDocument/2006/relationships/image" Target="../media/image43.png"/></Relationships>
</file>

<file path=ppt/slides/_rels/slide33.xml.rels><?xml version="1.0" encoding="UTF-8" standalone="yes"?>
<Relationships xmlns="http://schemas.openxmlformats.org/package/2006/relationships"><Relationship Id="rId3" Type="http://schemas.openxmlformats.org/officeDocument/2006/relationships/image" Target="../media/image29.tiff"/><Relationship Id="rId2" Type="http://schemas.openxmlformats.org/officeDocument/2006/relationships/notesSlide" Target="../notesSlides/notesSlide32.xml"/><Relationship Id="rId1" Type="http://schemas.openxmlformats.org/officeDocument/2006/relationships/slideLayout" Target="../slideLayouts/slideLayout1.xml"/><Relationship Id="rId6" Type="http://schemas.openxmlformats.org/officeDocument/2006/relationships/hyperlink" Target="https://www.venture-builder.com/news" TargetMode="External"/><Relationship Id="rId5" Type="http://schemas.openxmlformats.org/officeDocument/2006/relationships/image" Target="../media/image45.png"/><Relationship Id="rId4" Type="http://schemas.openxmlformats.org/officeDocument/2006/relationships/image" Target="../media/image3.tiff"/></Relationships>
</file>

<file path=ppt/slides/_rels/slide34.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47.svg"/><Relationship Id="rId4" Type="http://schemas.openxmlformats.org/officeDocument/2006/relationships/image" Target="../media/image46.png"/></Relationships>
</file>

<file path=ppt/slides/_rels/slide35.xml.rels><?xml version="1.0" encoding="UTF-8" standalone="yes"?>
<Relationships xmlns="http://schemas.openxmlformats.org/package/2006/relationships"><Relationship Id="rId3" Type="http://schemas.openxmlformats.org/officeDocument/2006/relationships/image" Target="../media/image29.tiff"/><Relationship Id="rId2" Type="http://schemas.openxmlformats.org/officeDocument/2006/relationships/notesSlide" Target="../notesSlides/notesSlide34.xml"/><Relationship Id="rId1" Type="http://schemas.openxmlformats.org/officeDocument/2006/relationships/slideLayout" Target="../slideLayouts/slideLayout1.xml"/><Relationship Id="rId4" Type="http://schemas.openxmlformats.org/officeDocument/2006/relationships/image" Target="../media/image3.tiff"/></Relationships>
</file>

<file path=ppt/slides/_rels/slide36.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35.xml"/><Relationship Id="rId1" Type="http://schemas.openxmlformats.org/officeDocument/2006/relationships/slideLayout" Target="../slideLayouts/slideLayout1.xml"/><Relationship Id="rId4" Type="http://schemas.openxmlformats.org/officeDocument/2006/relationships/image" Target="../media/image3.tiff"/></Relationships>
</file>

<file path=ppt/slides/_rels/slide37.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9.xml"/><Relationship Id="rId1" Type="http://schemas.openxmlformats.org/officeDocument/2006/relationships/slideLayout" Target="../slideLayouts/slideLayout1.xml"/><Relationship Id="rId4" Type="http://schemas.openxmlformats.org/officeDocument/2006/relationships/image" Target="../media/image3.tiff"/></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tree, outdoor, ground, solar cell&#10;&#10;Description automatically generated">
            <a:extLst>
              <a:ext uri="{FF2B5EF4-FFF2-40B4-BE49-F238E27FC236}">
                <a16:creationId xmlns:a16="http://schemas.microsoft.com/office/drawing/2014/main" id="{F42F7B50-9131-BFBF-F609-4A478305EC6D}"/>
              </a:ext>
            </a:extLst>
          </p:cNvPr>
          <p:cNvPicPr>
            <a:picLocks noChangeAspect="1"/>
          </p:cNvPicPr>
          <p:nvPr/>
        </p:nvPicPr>
        <p:blipFill rotWithShape="1">
          <a:blip r:embed="rId2"/>
          <a:srcRect t="5216" r="13342" b="17630"/>
          <a:stretch/>
        </p:blipFill>
        <p:spPr>
          <a:xfrm>
            <a:off x="1" y="-212651"/>
            <a:ext cx="12192000" cy="7234888"/>
          </a:xfrm>
          <a:prstGeom prst="rect">
            <a:avLst/>
          </a:prstGeom>
        </p:spPr>
      </p:pic>
      <p:sp>
        <p:nvSpPr>
          <p:cNvPr id="4" name="TextBox 3">
            <a:extLst>
              <a:ext uri="{FF2B5EF4-FFF2-40B4-BE49-F238E27FC236}">
                <a16:creationId xmlns:a16="http://schemas.microsoft.com/office/drawing/2014/main" id="{B5433CC5-DC47-72D5-8633-DDCA92F50387}"/>
              </a:ext>
            </a:extLst>
          </p:cNvPr>
          <p:cNvSpPr txBox="1"/>
          <p:nvPr/>
        </p:nvSpPr>
        <p:spPr>
          <a:xfrm>
            <a:off x="619014" y="1070072"/>
            <a:ext cx="6313127" cy="4324261"/>
          </a:xfrm>
          <a:prstGeom prst="rect">
            <a:avLst/>
          </a:prstGeom>
          <a:noFill/>
        </p:spPr>
        <p:txBody>
          <a:bodyPr wrap="square" rtlCol="0">
            <a:spAutoFit/>
          </a:bodyPr>
          <a:lstStyle/>
          <a:p>
            <a:pPr>
              <a:defRPr/>
            </a:pPr>
            <a:r>
              <a:rPr lang="en-US" sz="4800" b="1" dirty="0">
                <a:solidFill>
                  <a:srgbClr val="E1004E"/>
                </a:solidFill>
                <a:highlight>
                  <a:srgbClr val="FFFF00"/>
                </a:highlight>
                <a:latin typeface="Overpass"/>
              </a:rPr>
              <a:t>Understanding </a:t>
            </a:r>
          </a:p>
          <a:p>
            <a:pPr>
              <a:defRPr/>
            </a:pPr>
            <a:r>
              <a:rPr lang="en-US" sz="4800" b="1" dirty="0">
                <a:solidFill>
                  <a:srgbClr val="E1004E"/>
                </a:solidFill>
                <a:highlight>
                  <a:srgbClr val="FFFF00"/>
                </a:highlight>
                <a:latin typeface="Overpass"/>
              </a:rPr>
              <a:t>the energy access</a:t>
            </a:r>
          </a:p>
          <a:p>
            <a:pPr>
              <a:defRPr/>
            </a:pPr>
            <a:r>
              <a:rPr lang="en-US" sz="4800" b="1" dirty="0">
                <a:solidFill>
                  <a:srgbClr val="E1004E"/>
                </a:solidFill>
                <a:highlight>
                  <a:srgbClr val="FFFF00"/>
                </a:highlight>
                <a:latin typeface="Overpass"/>
              </a:rPr>
              <a:t>skills landscape</a:t>
            </a:r>
          </a:p>
          <a:p>
            <a:pPr>
              <a:defRPr/>
            </a:pPr>
            <a:endParaRPr lang="en-US" sz="2500" b="1" dirty="0">
              <a:solidFill>
                <a:srgbClr val="E1004E"/>
              </a:solidFill>
              <a:highlight>
                <a:srgbClr val="FFFF00"/>
              </a:highlight>
              <a:latin typeface="Overpass"/>
            </a:endParaRPr>
          </a:p>
          <a:p>
            <a:endParaRPr lang="en-US" sz="2800" b="1" dirty="0">
              <a:solidFill>
                <a:srgbClr val="E1004E"/>
              </a:solidFill>
              <a:highlight>
                <a:srgbClr val="FFFF00"/>
              </a:highlight>
              <a:latin typeface="Overpass"/>
            </a:endParaRPr>
          </a:p>
          <a:p>
            <a:r>
              <a:rPr lang="en-US" sz="2400" b="1" dirty="0">
                <a:solidFill>
                  <a:srgbClr val="E1004E"/>
                </a:solidFill>
                <a:highlight>
                  <a:srgbClr val="FFFF00"/>
                </a:highlight>
                <a:latin typeface="Overpass"/>
              </a:rPr>
              <a:t>16 May 2022 </a:t>
            </a:r>
            <a:endParaRPr lang="en-US" sz="2400" b="1" dirty="0">
              <a:solidFill>
                <a:srgbClr val="E1004E"/>
              </a:solidFill>
              <a:highlight>
                <a:srgbClr val="FFFF00"/>
              </a:highlight>
              <a:latin typeface="Overpass" pitchFamily="2" charset="77"/>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54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endParaRPr>
          </a:p>
        </p:txBody>
      </p:sp>
      <p:pic>
        <p:nvPicPr>
          <p:cNvPr id="6" name="Picture 5" descr="Logo&#10;&#10;Description automatically generated">
            <a:extLst>
              <a:ext uri="{FF2B5EF4-FFF2-40B4-BE49-F238E27FC236}">
                <a16:creationId xmlns:a16="http://schemas.microsoft.com/office/drawing/2014/main" id="{C196B763-5D05-220B-DCC2-DC4C475E9A0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22606" y="5455888"/>
            <a:ext cx="3319280" cy="955389"/>
          </a:xfrm>
          <a:prstGeom prst="rect">
            <a:avLst/>
          </a:prstGeom>
        </p:spPr>
      </p:pic>
    </p:spTree>
    <p:extLst>
      <p:ext uri="{BB962C8B-B14F-4D97-AF65-F5344CB8AC3E}">
        <p14:creationId xmlns:p14="http://schemas.microsoft.com/office/powerpoint/2010/main" val="5660660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D062E7B-6EA4-C044-9C65-FE0E85B9CE7D}"/>
              </a:ext>
            </a:extLst>
          </p:cNvPr>
          <p:cNvSpPr/>
          <p:nvPr/>
        </p:nvSpPr>
        <p:spPr>
          <a:xfrm>
            <a:off x="1" y="0"/>
            <a:ext cx="2043068" cy="5800724"/>
          </a:xfrm>
          <a:prstGeom prst="rect">
            <a:avLst/>
          </a:prstGeom>
          <a:solidFill>
            <a:srgbClr val="FF52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FB44FC7-F6D6-AB4E-B303-123EA7B1F446}"/>
              </a:ext>
            </a:extLst>
          </p:cNvPr>
          <p:cNvSpPr/>
          <p:nvPr/>
        </p:nvSpPr>
        <p:spPr>
          <a:xfrm>
            <a:off x="1" y="4581525"/>
            <a:ext cx="2040252" cy="2235254"/>
          </a:xfrm>
          <a:prstGeom prst="rect">
            <a:avLst/>
          </a:prstGeom>
          <a:solidFill>
            <a:srgbClr val="0141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726C72F6-8A26-264A-842F-328C13DA9C9A}"/>
              </a:ext>
            </a:extLst>
          </p:cNvPr>
          <p:cNvSpPr txBox="1"/>
          <p:nvPr/>
        </p:nvSpPr>
        <p:spPr>
          <a:xfrm>
            <a:off x="106407" y="457111"/>
            <a:ext cx="2040252" cy="707886"/>
          </a:xfrm>
          <a:prstGeom prst="rect">
            <a:avLst/>
          </a:prstGeom>
          <a:noFill/>
        </p:spPr>
        <p:txBody>
          <a:bodyPr wrap="square" lIns="91440" tIns="45720" rIns="91440" bIns="45720" rtlCol="0" anchor="t">
            <a:spAutoFit/>
          </a:bodyPr>
          <a:lstStyle/>
          <a:p>
            <a:r>
              <a:rPr lang="en-US" sz="2000" b="1">
                <a:solidFill>
                  <a:schemeClr val="bg1"/>
                </a:solidFill>
                <a:latin typeface="Overpass"/>
              </a:rPr>
              <a:t>Sources of information </a:t>
            </a:r>
          </a:p>
        </p:txBody>
      </p:sp>
      <p:pic>
        <p:nvPicPr>
          <p:cNvPr id="12" name="Picture 11">
            <a:extLst>
              <a:ext uri="{FF2B5EF4-FFF2-40B4-BE49-F238E27FC236}">
                <a16:creationId xmlns:a16="http://schemas.microsoft.com/office/drawing/2014/main" id="{08133707-9A8E-804B-A6FC-AF0C08C79BB4}"/>
              </a:ext>
            </a:extLst>
          </p:cNvPr>
          <p:cNvPicPr>
            <a:picLocks noChangeAspect="1"/>
          </p:cNvPicPr>
          <p:nvPr/>
        </p:nvPicPr>
        <p:blipFill>
          <a:blip r:embed="rId3"/>
          <a:stretch>
            <a:fillRect/>
          </a:stretch>
        </p:blipFill>
        <p:spPr>
          <a:xfrm>
            <a:off x="492529" y="6228178"/>
            <a:ext cx="1135489" cy="323714"/>
          </a:xfrm>
          <a:prstGeom prst="rect">
            <a:avLst/>
          </a:prstGeom>
        </p:spPr>
      </p:pic>
      <p:sp>
        <p:nvSpPr>
          <p:cNvPr id="9" name="Rectangle 8">
            <a:extLst>
              <a:ext uri="{FF2B5EF4-FFF2-40B4-BE49-F238E27FC236}">
                <a16:creationId xmlns:a16="http://schemas.microsoft.com/office/drawing/2014/main" id="{5E7869A2-393A-2243-B4DC-7ED8646EC3B4}"/>
              </a:ext>
            </a:extLst>
          </p:cNvPr>
          <p:cNvSpPr/>
          <p:nvPr/>
        </p:nvSpPr>
        <p:spPr>
          <a:xfrm>
            <a:off x="0" y="6839954"/>
            <a:ext cx="12192000" cy="95693"/>
          </a:xfrm>
          <a:prstGeom prst="rect">
            <a:avLst/>
          </a:prstGeom>
          <a:solidFill>
            <a:srgbClr val="03E2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3" name="TextBox 2">
            <a:extLst>
              <a:ext uri="{FF2B5EF4-FFF2-40B4-BE49-F238E27FC236}">
                <a16:creationId xmlns:a16="http://schemas.microsoft.com/office/drawing/2014/main" id="{2F1B2716-0239-5204-C4EE-E0722263ADEB}"/>
              </a:ext>
            </a:extLst>
          </p:cNvPr>
          <p:cNvSpPr txBox="1"/>
          <p:nvPr/>
        </p:nvSpPr>
        <p:spPr>
          <a:xfrm>
            <a:off x="2297591" y="174082"/>
            <a:ext cx="8729417" cy="221599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solidFill>
                  <a:srgbClr val="FF5236"/>
                </a:solidFill>
                <a:latin typeface="Overpass"/>
              </a:rPr>
              <a:t>Report structure</a:t>
            </a:r>
          </a:p>
          <a:p>
            <a:endParaRPr lang="en-US" sz="1200">
              <a:latin typeface="Overpass"/>
            </a:endParaRPr>
          </a:p>
          <a:p>
            <a:r>
              <a:rPr lang="en-US">
                <a:latin typeface="Overpass"/>
              </a:rPr>
              <a:t>In compiling this report, and the accompanying stakeholder map, we conducted interviews and focus groups, with a range of stakeholders with diverse perspective on the energy access skills space. We also drew on a few of the most relevant publications in recent years (see slide 4).The aim of these conversations was to understand:</a:t>
            </a:r>
            <a:endParaRPr lang="en-US" b="1">
              <a:latin typeface="Overpass"/>
            </a:endParaRPr>
          </a:p>
          <a:p>
            <a:endParaRPr lang="en-US" sz="1400">
              <a:latin typeface="Overpass"/>
            </a:endParaRPr>
          </a:p>
          <a:p>
            <a:endParaRPr lang="en-US" sz="1200">
              <a:highlight>
                <a:srgbClr val="FFFF00"/>
              </a:highlight>
              <a:latin typeface="Overpass"/>
              <a:cs typeface="Calibri"/>
            </a:endParaRPr>
          </a:p>
        </p:txBody>
      </p:sp>
      <p:sp>
        <p:nvSpPr>
          <p:cNvPr id="18" name="TextBox 17">
            <a:extLst>
              <a:ext uri="{FF2B5EF4-FFF2-40B4-BE49-F238E27FC236}">
                <a16:creationId xmlns:a16="http://schemas.microsoft.com/office/drawing/2014/main" id="{301F1708-6020-D76A-8CE4-ACE60BA3113F}"/>
              </a:ext>
            </a:extLst>
          </p:cNvPr>
          <p:cNvSpPr txBox="1"/>
          <p:nvPr/>
        </p:nvSpPr>
        <p:spPr>
          <a:xfrm>
            <a:off x="3555022" y="2293102"/>
            <a:ext cx="7471786" cy="646331"/>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a:ln>
                  <a:noFill/>
                </a:ln>
                <a:solidFill>
                  <a:srgbClr val="FF5236"/>
                </a:solidFill>
                <a:effectLst/>
                <a:uLnTx/>
                <a:uFillTx/>
                <a:latin typeface="Calibri" panose="020F0502020204030204"/>
                <a:ea typeface="+mn-ea"/>
                <a:cs typeface="+mn-cs"/>
              </a:rPr>
              <a:t>The significance of addressing the energy access skills gap to achieving global energy access and climate targets, as well as decent jobs and livelihoods.</a:t>
            </a:r>
            <a:endParaRPr lang="en-GB" b="1" i="0" u="none" strike="noStrike" kern="1200" cap="none" spc="0" normalizeH="0" baseline="0" noProof="0">
              <a:ln>
                <a:noFill/>
              </a:ln>
              <a:solidFill>
                <a:srgbClr val="FF5236"/>
              </a:solidFill>
              <a:effectLst/>
              <a:uLnTx/>
              <a:uFillTx/>
              <a:latin typeface="Calibri" panose="020F0502020204030204"/>
              <a:cs typeface="Calibri"/>
            </a:endParaRPr>
          </a:p>
        </p:txBody>
      </p:sp>
      <p:pic>
        <p:nvPicPr>
          <p:cNvPr id="5" name="Graphic 4" descr="Badge 1 with solid fill">
            <a:extLst>
              <a:ext uri="{FF2B5EF4-FFF2-40B4-BE49-F238E27FC236}">
                <a16:creationId xmlns:a16="http://schemas.microsoft.com/office/drawing/2014/main" id="{8A7C5887-957D-6FDD-B103-BE1FB7B67F8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717211" y="2293101"/>
            <a:ext cx="646331" cy="646331"/>
          </a:xfrm>
          <a:prstGeom prst="rect">
            <a:avLst/>
          </a:prstGeom>
        </p:spPr>
      </p:pic>
      <p:sp>
        <p:nvSpPr>
          <p:cNvPr id="21" name="TextBox 20">
            <a:extLst>
              <a:ext uri="{FF2B5EF4-FFF2-40B4-BE49-F238E27FC236}">
                <a16:creationId xmlns:a16="http://schemas.microsoft.com/office/drawing/2014/main" id="{7C19E6D3-FBB1-B356-B055-59333E582953}"/>
              </a:ext>
            </a:extLst>
          </p:cNvPr>
          <p:cNvSpPr txBox="1"/>
          <p:nvPr/>
        </p:nvSpPr>
        <p:spPr>
          <a:xfrm>
            <a:off x="3555022" y="3398468"/>
            <a:ext cx="7471786" cy="646331"/>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a:ln>
                  <a:noFill/>
                </a:ln>
                <a:solidFill>
                  <a:srgbClr val="FF5236"/>
                </a:solidFill>
                <a:effectLst/>
                <a:uLnTx/>
                <a:uFillTx/>
                <a:latin typeface="Calibri" panose="020F0502020204030204"/>
                <a:ea typeface="+mn-ea"/>
                <a:cs typeface="+mn-cs"/>
              </a:rPr>
              <a:t>The challenges to addressing the skills gap and the approaches and solutions that can support this, at scale. These have been categorised into seven areas.</a:t>
            </a:r>
            <a:endParaRPr lang="en-GB" b="1" i="0" u="none" strike="noStrike" kern="1200" cap="none" spc="0" normalizeH="0" baseline="0" noProof="0">
              <a:ln>
                <a:noFill/>
              </a:ln>
              <a:solidFill>
                <a:srgbClr val="FF5236"/>
              </a:solidFill>
              <a:effectLst/>
              <a:uLnTx/>
              <a:uFillTx/>
              <a:latin typeface="Calibri" panose="020F0502020204030204"/>
              <a:cs typeface="Calibri"/>
            </a:endParaRPr>
          </a:p>
        </p:txBody>
      </p:sp>
      <p:sp>
        <p:nvSpPr>
          <p:cNvPr id="22" name="TextBox 21">
            <a:extLst>
              <a:ext uri="{FF2B5EF4-FFF2-40B4-BE49-F238E27FC236}">
                <a16:creationId xmlns:a16="http://schemas.microsoft.com/office/drawing/2014/main" id="{9CF80FAE-84D1-716A-721A-8B338B8C530B}"/>
              </a:ext>
            </a:extLst>
          </p:cNvPr>
          <p:cNvSpPr txBox="1"/>
          <p:nvPr/>
        </p:nvSpPr>
        <p:spPr>
          <a:xfrm>
            <a:off x="3611045" y="4412122"/>
            <a:ext cx="7471786" cy="646331"/>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a:ln>
                  <a:noFill/>
                </a:ln>
                <a:solidFill>
                  <a:srgbClr val="FF5236"/>
                </a:solidFill>
                <a:effectLst/>
                <a:uLnTx/>
                <a:uFillTx/>
                <a:latin typeface="Calibri" panose="020F0502020204030204"/>
                <a:ea typeface="+mn-ea"/>
                <a:cs typeface="+mn-cs"/>
              </a:rPr>
              <a:t>Finally, we provide recommendations for the role of grant funding, specifically, in catalysing skills development at scale.</a:t>
            </a:r>
            <a:endParaRPr lang="en-GB" b="1" i="0" u="none" strike="noStrike" kern="1200" cap="none" spc="0" normalizeH="0" baseline="0" noProof="0">
              <a:ln>
                <a:noFill/>
              </a:ln>
              <a:solidFill>
                <a:srgbClr val="FF5236"/>
              </a:solidFill>
              <a:effectLst/>
              <a:uLnTx/>
              <a:uFillTx/>
              <a:latin typeface="Calibri" panose="020F0502020204030204"/>
              <a:cs typeface="Calibri"/>
            </a:endParaRPr>
          </a:p>
        </p:txBody>
      </p:sp>
      <p:pic>
        <p:nvPicPr>
          <p:cNvPr id="24" name="Graphic 23" descr="Badge with solid fill">
            <a:extLst>
              <a:ext uri="{FF2B5EF4-FFF2-40B4-BE49-F238E27FC236}">
                <a16:creationId xmlns:a16="http://schemas.microsoft.com/office/drawing/2014/main" id="{C6D8169F-A4BA-7BDD-F387-BE3C9A1730A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717211" y="3347248"/>
            <a:ext cx="669329" cy="669329"/>
          </a:xfrm>
          <a:prstGeom prst="rect">
            <a:avLst/>
          </a:prstGeom>
        </p:spPr>
      </p:pic>
      <p:pic>
        <p:nvPicPr>
          <p:cNvPr id="26" name="Graphic 25" descr="Badge 3 with solid fill">
            <a:extLst>
              <a:ext uri="{FF2B5EF4-FFF2-40B4-BE49-F238E27FC236}">
                <a16:creationId xmlns:a16="http://schemas.microsoft.com/office/drawing/2014/main" id="{B806C413-833F-826E-F825-16053C422C1B}"/>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717211" y="4376141"/>
            <a:ext cx="669329" cy="669329"/>
          </a:xfrm>
          <a:prstGeom prst="rect">
            <a:avLst/>
          </a:prstGeom>
        </p:spPr>
      </p:pic>
      <p:sp>
        <p:nvSpPr>
          <p:cNvPr id="28" name="TextBox 27">
            <a:extLst>
              <a:ext uri="{FF2B5EF4-FFF2-40B4-BE49-F238E27FC236}">
                <a16:creationId xmlns:a16="http://schemas.microsoft.com/office/drawing/2014/main" id="{33129DA1-3DBC-8F3F-125B-44F84B1D2B62}"/>
              </a:ext>
            </a:extLst>
          </p:cNvPr>
          <p:cNvSpPr txBox="1"/>
          <p:nvPr/>
        </p:nvSpPr>
        <p:spPr>
          <a:xfrm>
            <a:off x="1892134" y="5517488"/>
            <a:ext cx="9068342" cy="646331"/>
          </a:xfrm>
          <a:prstGeom prst="rect">
            <a:avLst/>
          </a:prstGeom>
          <a:noFill/>
        </p:spPr>
        <p:txBody>
          <a:bodyPr wrap="square">
            <a:spAutoFit/>
          </a:bodyPr>
          <a:lstStyle/>
          <a:p>
            <a:pPr lvl="1"/>
            <a:r>
              <a:rPr lang="en-US" sz="1800">
                <a:latin typeface="Overpass"/>
                <a:ea typeface="+mn-lt"/>
                <a:cs typeface="+mn-lt"/>
              </a:rPr>
              <a:t>We have also provided a database of work already happening in different geographies that can be scaled and replicated (see accompanying sector map in Excel).</a:t>
            </a:r>
            <a:endParaRPr lang="en-US" sz="1800">
              <a:latin typeface="Overpass"/>
              <a:ea typeface="Calibri"/>
              <a:cs typeface="Calibri"/>
            </a:endParaRPr>
          </a:p>
        </p:txBody>
      </p:sp>
    </p:spTree>
    <p:extLst>
      <p:ext uri="{BB962C8B-B14F-4D97-AF65-F5344CB8AC3E}">
        <p14:creationId xmlns:p14="http://schemas.microsoft.com/office/powerpoint/2010/main" val="150558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D062E7B-6EA4-C044-9C65-FE0E85B9CE7D}"/>
              </a:ext>
            </a:extLst>
          </p:cNvPr>
          <p:cNvSpPr/>
          <p:nvPr/>
        </p:nvSpPr>
        <p:spPr>
          <a:xfrm>
            <a:off x="1" y="0"/>
            <a:ext cx="2043068" cy="5800724"/>
          </a:xfrm>
          <a:prstGeom prst="rect">
            <a:avLst/>
          </a:prstGeom>
          <a:solidFill>
            <a:srgbClr val="FF52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FB44FC7-F6D6-AB4E-B303-123EA7B1F446}"/>
              </a:ext>
            </a:extLst>
          </p:cNvPr>
          <p:cNvSpPr/>
          <p:nvPr/>
        </p:nvSpPr>
        <p:spPr>
          <a:xfrm>
            <a:off x="1" y="4581525"/>
            <a:ext cx="2040252" cy="2235254"/>
          </a:xfrm>
          <a:prstGeom prst="rect">
            <a:avLst/>
          </a:prstGeom>
          <a:solidFill>
            <a:srgbClr val="0141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726C72F6-8A26-264A-842F-328C13DA9C9A}"/>
              </a:ext>
            </a:extLst>
          </p:cNvPr>
          <p:cNvSpPr txBox="1"/>
          <p:nvPr/>
        </p:nvSpPr>
        <p:spPr>
          <a:xfrm>
            <a:off x="106407" y="457111"/>
            <a:ext cx="2040252" cy="707886"/>
          </a:xfrm>
          <a:prstGeom prst="rect">
            <a:avLst/>
          </a:prstGeom>
          <a:noFill/>
        </p:spPr>
        <p:txBody>
          <a:bodyPr wrap="square" lIns="91440" tIns="45720" rIns="91440" bIns="45720" rtlCol="0" anchor="t">
            <a:spAutoFit/>
          </a:bodyPr>
          <a:lstStyle/>
          <a:p>
            <a:r>
              <a:rPr lang="en-US" sz="2000" b="1">
                <a:solidFill>
                  <a:schemeClr val="bg1"/>
                </a:solidFill>
                <a:latin typeface="Overpass"/>
              </a:rPr>
              <a:t>Sources of information </a:t>
            </a:r>
          </a:p>
        </p:txBody>
      </p:sp>
      <p:pic>
        <p:nvPicPr>
          <p:cNvPr id="12" name="Picture 11">
            <a:extLst>
              <a:ext uri="{FF2B5EF4-FFF2-40B4-BE49-F238E27FC236}">
                <a16:creationId xmlns:a16="http://schemas.microsoft.com/office/drawing/2014/main" id="{08133707-9A8E-804B-A6FC-AF0C08C79BB4}"/>
              </a:ext>
            </a:extLst>
          </p:cNvPr>
          <p:cNvPicPr>
            <a:picLocks noChangeAspect="1"/>
          </p:cNvPicPr>
          <p:nvPr/>
        </p:nvPicPr>
        <p:blipFill>
          <a:blip r:embed="rId3"/>
          <a:stretch>
            <a:fillRect/>
          </a:stretch>
        </p:blipFill>
        <p:spPr>
          <a:xfrm>
            <a:off x="492529" y="6228178"/>
            <a:ext cx="1135489" cy="323714"/>
          </a:xfrm>
          <a:prstGeom prst="rect">
            <a:avLst/>
          </a:prstGeom>
        </p:spPr>
      </p:pic>
      <p:sp>
        <p:nvSpPr>
          <p:cNvPr id="9" name="Rectangle 8">
            <a:extLst>
              <a:ext uri="{FF2B5EF4-FFF2-40B4-BE49-F238E27FC236}">
                <a16:creationId xmlns:a16="http://schemas.microsoft.com/office/drawing/2014/main" id="{5E7869A2-393A-2243-B4DC-7ED8646EC3B4}"/>
              </a:ext>
            </a:extLst>
          </p:cNvPr>
          <p:cNvSpPr/>
          <p:nvPr/>
        </p:nvSpPr>
        <p:spPr>
          <a:xfrm>
            <a:off x="0" y="6839954"/>
            <a:ext cx="12192000" cy="95693"/>
          </a:xfrm>
          <a:prstGeom prst="rect">
            <a:avLst/>
          </a:prstGeom>
          <a:solidFill>
            <a:srgbClr val="03E2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4" name="TextBox 3">
            <a:extLst>
              <a:ext uri="{FF2B5EF4-FFF2-40B4-BE49-F238E27FC236}">
                <a16:creationId xmlns:a16="http://schemas.microsoft.com/office/drawing/2014/main" id="{C2E4E6BE-094B-F543-A62C-7103E27270B1}"/>
              </a:ext>
            </a:extLst>
          </p:cNvPr>
          <p:cNvSpPr txBox="1"/>
          <p:nvPr/>
        </p:nvSpPr>
        <p:spPr>
          <a:xfrm>
            <a:off x="2301408" y="697302"/>
            <a:ext cx="5049386" cy="6894195"/>
          </a:xfrm>
          <a:prstGeom prst="rect">
            <a:avLst/>
          </a:prstGeom>
          <a:noFill/>
        </p:spPr>
        <p:txBody>
          <a:bodyPr wrap="square" lIns="91440" tIns="45720" rIns="91440" bIns="45720" rtlCol="0" anchor="t">
            <a:spAutoFit/>
          </a:bodyPr>
          <a:lstStyle/>
          <a:p>
            <a:pPr fontAlgn="base"/>
            <a:r>
              <a:rPr lang="en-GB" sz="1300">
                <a:solidFill>
                  <a:srgbClr val="FF5236"/>
                </a:solidFill>
                <a:latin typeface="Overpass"/>
              </a:rPr>
              <a:t>LL </a:t>
            </a:r>
            <a:r>
              <a:rPr lang="en-GB" sz="1300">
                <a:latin typeface="Overpass"/>
              </a:rPr>
              <a:t>– Lais Lona, Power Africa  </a:t>
            </a:r>
            <a:endParaRPr lang="en-GB" sz="1300">
              <a:latin typeface="Overpass"/>
              <a:cs typeface="Calibri"/>
            </a:endParaRPr>
          </a:p>
          <a:p>
            <a:pPr fontAlgn="base"/>
            <a:r>
              <a:rPr lang="en-GB" sz="1300">
                <a:solidFill>
                  <a:srgbClr val="FF5236"/>
                </a:solidFill>
                <a:latin typeface="Overpass"/>
              </a:rPr>
              <a:t>IR </a:t>
            </a:r>
            <a:r>
              <a:rPr lang="en-GB" sz="1300">
                <a:latin typeface="Overpass"/>
              </a:rPr>
              <a:t>– Divyam Nagpal &amp; Samah ElSayed, IRENA </a:t>
            </a:r>
            <a:endParaRPr lang="en-GB" sz="1300">
              <a:latin typeface="Overpass"/>
              <a:cs typeface="Calibri"/>
            </a:endParaRPr>
          </a:p>
          <a:p>
            <a:pPr fontAlgn="base"/>
            <a:r>
              <a:rPr lang="en-GB" sz="1300">
                <a:solidFill>
                  <a:srgbClr val="FF5236"/>
                </a:solidFill>
                <a:latin typeface="Overpass"/>
              </a:rPr>
              <a:t>RS</a:t>
            </a:r>
            <a:r>
              <a:rPr lang="en-GB" sz="1300">
                <a:latin typeface="Overpass"/>
              </a:rPr>
              <a:t> – Rebekah Shirley, WRI </a:t>
            </a:r>
            <a:endParaRPr lang="en-GB" sz="1300">
              <a:latin typeface="Overpass"/>
              <a:cs typeface="Calibri"/>
            </a:endParaRPr>
          </a:p>
          <a:p>
            <a:pPr fontAlgn="base"/>
            <a:r>
              <a:rPr lang="en-GB" sz="1300">
                <a:solidFill>
                  <a:srgbClr val="FF5236"/>
                </a:solidFill>
                <a:latin typeface="Overpass"/>
              </a:rPr>
              <a:t>JMK</a:t>
            </a:r>
            <a:r>
              <a:rPr lang="en-GB" sz="1300">
                <a:latin typeface="Overpass"/>
              </a:rPr>
              <a:t> – Jane Muigai Kamphuis, Toolkit iSkills </a:t>
            </a:r>
            <a:endParaRPr lang="en-GB" sz="1300">
              <a:latin typeface="Overpass"/>
              <a:cs typeface="Calibri"/>
            </a:endParaRPr>
          </a:p>
          <a:p>
            <a:pPr fontAlgn="base"/>
            <a:r>
              <a:rPr lang="en-GB" sz="1300">
                <a:solidFill>
                  <a:srgbClr val="FF5236"/>
                </a:solidFill>
                <a:latin typeface="Overpass"/>
              </a:rPr>
              <a:t>CM</a:t>
            </a:r>
            <a:r>
              <a:rPr lang="en-GB" sz="1300">
                <a:latin typeface="Overpass"/>
              </a:rPr>
              <a:t> – Chiedza Mazaiwana, EEP Africa  </a:t>
            </a:r>
            <a:endParaRPr lang="en-GB" sz="1300">
              <a:latin typeface="Overpass"/>
              <a:cs typeface="Calibri"/>
            </a:endParaRPr>
          </a:p>
          <a:p>
            <a:pPr fontAlgn="base"/>
            <a:r>
              <a:rPr lang="en-GB" sz="1300">
                <a:solidFill>
                  <a:srgbClr val="FF5236"/>
                </a:solidFill>
                <a:latin typeface="Overpass"/>
              </a:rPr>
              <a:t>HJ</a:t>
            </a:r>
            <a:r>
              <a:rPr lang="en-GB" sz="1300">
                <a:latin typeface="Overpass"/>
              </a:rPr>
              <a:t> – Huda Jaffer, SELCO Foundation </a:t>
            </a:r>
            <a:endParaRPr lang="en-GB" sz="1300">
              <a:latin typeface="Overpass"/>
              <a:cs typeface="Calibri"/>
            </a:endParaRPr>
          </a:p>
          <a:p>
            <a:pPr fontAlgn="base"/>
            <a:r>
              <a:rPr lang="en-GB" sz="1300">
                <a:solidFill>
                  <a:srgbClr val="FF5236"/>
                </a:solidFill>
                <a:latin typeface="Overpass"/>
              </a:rPr>
              <a:t>AJ </a:t>
            </a:r>
            <a:r>
              <a:rPr lang="en-GB" sz="1300">
                <a:latin typeface="Overpass"/>
              </a:rPr>
              <a:t>– Abhishek Jain, CEEW </a:t>
            </a:r>
            <a:endParaRPr lang="en-GB" sz="1300">
              <a:latin typeface="Overpass"/>
              <a:cs typeface="Calibri"/>
            </a:endParaRPr>
          </a:p>
          <a:p>
            <a:pPr fontAlgn="base"/>
            <a:r>
              <a:rPr lang="en-GB" sz="1300">
                <a:solidFill>
                  <a:srgbClr val="FF5236"/>
                </a:solidFill>
                <a:latin typeface="Overpass"/>
              </a:rPr>
              <a:t>DLG</a:t>
            </a:r>
            <a:r>
              <a:rPr lang="en-GB" sz="1300">
                <a:latin typeface="Overpass"/>
              </a:rPr>
              <a:t> – Diane Le Goff, Schneider Electric  </a:t>
            </a:r>
            <a:endParaRPr lang="en-GB" sz="1300">
              <a:latin typeface="Overpass"/>
              <a:cs typeface="Calibri"/>
            </a:endParaRPr>
          </a:p>
          <a:p>
            <a:pPr fontAlgn="base"/>
            <a:r>
              <a:rPr lang="en-GB" sz="1300">
                <a:solidFill>
                  <a:srgbClr val="FF5236"/>
                </a:solidFill>
                <a:latin typeface="Overpass"/>
              </a:rPr>
              <a:t>SR </a:t>
            </a:r>
            <a:r>
              <a:rPr lang="en-GB" sz="1300">
                <a:latin typeface="Overpass"/>
              </a:rPr>
              <a:t>– Smita Rakesh, Social Alpha </a:t>
            </a:r>
            <a:endParaRPr lang="en-GB" sz="1300">
              <a:latin typeface="Overpass"/>
              <a:cs typeface="Calibri"/>
            </a:endParaRPr>
          </a:p>
          <a:p>
            <a:pPr fontAlgn="base"/>
            <a:r>
              <a:rPr lang="en-GB" sz="1300">
                <a:solidFill>
                  <a:srgbClr val="FF5236"/>
                </a:solidFill>
                <a:latin typeface="Overpass"/>
              </a:rPr>
              <a:t>IDE</a:t>
            </a:r>
            <a:r>
              <a:rPr lang="en-GB" sz="1300">
                <a:latin typeface="Overpass"/>
              </a:rPr>
              <a:t> - Emily Karol and John Chopitany, IDE </a:t>
            </a:r>
            <a:endParaRPr lang="en-GB" sz="1300">
              <a:latin typeface="Overpass"/>
              <a:cs typeface="Calibri"/>
            </a:endParaRPr>
          </a:p>
          <a:p>
            <a:pPr fontAlgn="base"/>
            <a:r>
              <a:rPr lang="en-GB" sz="1300">
                <a:solidFill>
                  <a:srgbClr val="FF5236"/>
                </a:solidFill>
                <a:latin typeface="Overpass"/>
              </a:rPr>
              <a:t>SE4</a:t>
            </a:r>
            <a:r>
              <a:rPr lang="en-GB" sz="1300">
                <a:latin typeface="Overpass"/>
              </a:rPr>
              <a:t> – Brian Dean and Ben Hartley, SEforALL</a:t>
            </a:r>
          </a:p>
          <a:p>
            <a:pPr fontAlgn="base"/>
            <a:r>
              <a:rPr lang="en-GB" sz="1300">
                <a:solidFill>
                  <a:srgbClr val="FF5236"/>
                </a:solidFill>
                <a:latin typeface="Overpass"/>
                <a:cs typeface="Calibri" panose="020F0502020204030204"/>
              </a:rPr>
              <a:t>SCGJ </a:t>
            </a:r>
            <a:r>
              <a:rPr lang="en-GB" sz="1300">
                <a:latin typeface="Overpass"/>
                <a:cs typeface="Calibri" panose="020F0502020204030204"/>
              </a:rPr>
              <a:t>– Praveen Saxena &amp; Parveen Dhamija, Skills Council for Green Jobs</a:t>
            </a:r>
          </a:p>
          <a:p>
            <a:pPr fontAlgn="base"/>
            <a:r>
              <a:rPr lang="en-GB" sz="1300">
                <a:solidFill>
                  <a:srgbClr val="FF5236"/>
                </a:solidFill>
                <a:latin typeface="Overpass"/>
                <a:cs typeface="Calibri" panose="020F0502020204030204"/>
              </a:rPr>
              <a:t>FFI </a:t>
            </a:r>
            <a:r>
              <a:rPr lang="en-GB" sz="1300">
                <a:latin typeface="Overpass"/>
                <a:cs typeface="Calibri" panose="020F0502020204030204"/>
              </a:rPr>
              <a:t>– Anna Biswas, Forum for the Future India</a:t>
            </a:r>
          </a:p>
          <a:p>
            <a:pPr fontAlgn="base"/>
            <a:r>
              <a:rPr lang="en-GB" sz="1300">
                <a:solidFill>
                  <a:srgbClr val="FF5236"/>
                </a:solidFill>
                <a:latin typeface="Overpass"/>
                <a:cs typeface="Calibri" panose="020F0502020204030204"/>
              </a:rPr>
              <a:t>NEN</a:t>
            </a:r>
            <a:r>
              <a:rPr lang="en-GB" sz="1300">
                <a:latin typeface="Overpass"/>
                <a:cs typeface="Calibri" panose="020F0502020204030204"/>
              </a:rPr>
              <a:t> – Sarah Roberts, New Energy Nexus</a:t>
            </a:r>
          </a:p>
          <a:p>
            <a:pPr fontAlgn="base"/>
            <a:r>
              <a:rPr lang="en-GB" sz="1300">
                <a:solidFill>
                  <a:srgbClr val="FF5236"/>
                </a:solidFill>
                <a:latin typeface="Overpass"/>
                <a:cs typeface="Calibri" panose="020F0502020204030204"/>
              </a:rPr>
              <a:t>AL </a:t>
            </a:r>
            <a:r>
              <a:rPr lang="en-GB" sz="1300">
                <a:latin typeface="Overpass"/>
                <a:cs typeface="Calibri" panose="020F0502020204030204"/>
              </a:rPr>
              <a:t>– Aaron Leopold, EnerGrow </a:t>
            </a:r>
          </a:p>
          <a:p>
            <a:pPr fontAlgn="base"/>
            <a:r>
              <a:rPr lang="en-GB" sz="1300">
                <a:solidFill>
                  <a:srgbClr val="FF5236"/>
                </a:solidFill>
                <a:latin typeface="Overpass"/>
                <a:cs typeface="Calibri" panose="020F0502020204030204"/>
              </a:rPr>
              <a:t>ISA</a:t>
            </a:r>
            <a:r>
              <a:rPr lang="en-GB" sz="1300">
                <a:latin typeface="Overpass"/>
                <a:cs typeface="Calibri" panose="020F0502020204030204"/>
              </a:rPr>
              <a:t> – Megha Pushpendra, International Solar Alliance</a:t>
            </a:r>
          </a:p>
          <a:p>
            <a:pPr fontAlgn="base"/>
            <a:r>
              <a:rPr lang="en-GB" sz="1300">
                <a:solidFill>
                  <a:srgbClr val="FF5236"/>
                </a:solidFill>
                <a:latin typeface="Overpass"/>
                <a:cs typeface="Calibri" panose="020F0502020204030204"/>
              </a:rPr>
              <a:t>AEC </a:t>
            </a:r>
            <a:r>
              <a:rPr lang="en-GB" sz="1300">
                <a:latin typeface="Overpass"/>
                <a:cs typeface="Calibri" panose="020F0502020204030204"/>
              </a:rPr>
              <a:t>– Pacifique Kwizera Irumva, African Entrepreneur Collective</a:t>
            </a:r>
          </a:p>
          <a:p>
            <a:r>
              <a:rPr lang="en-GB" sz="1300">
                <a:solidFill>
                  <a:srgbClr val="FF5236"/>
                </a:solidFill>
                <a:latin typeface="Overpass"/>
                <a:ea typeface="+mn-lt"/>
                <a:cs typeface="+mn-lt"/>
              </a:rPr>
              <a:t>RK </a:t>
            </a:r>
            <a:r>
              <a:rPr lang="en-GB" sz="1300">
                <a:latin typeface="Overpass"/>
                <a:ea typeface="+mn-lt"/>
                <a:cs typeface="+mn-lt"/>
              </a:rPr>
              <a:t>– Rekha Krishnan, CLEAN Network</a:t>
            </a:r>
          </a:p>
          <a:p>
            <a:r>
              <a:rPr lang="en-US" sz="1300">
                <a:solidFill>
                  <a:srgbClr val="FF5236"/>
                </a:solidFill>
                <a:latin typeface="Overpass"/>
                <a:ea typeface="+mn-lt"/>
                <a:cs typeface="+mn-lt"/>
              </a:rPr>
              <a:t>REN</a:t>
            </a:r>
            <a:r>
              <a:rPr lang="en-US" sz="1300">
                <a:latin typeface="Overpass"/>
                <a:ea typeface="+mn-lt"/>
                <a:cs typeface="+mn-lt"/>
              </a:rPr>
              <a:t> – Thomas Andre, REN21</a:t>
            </a:r>
          </a:p>
          <a:p>
            <a:r>
              <a:rPr lang="en-US" sz="1300">
                <a:solidFill>
                  <a:srgbClr val="FF5236"/>
                </a:solidFill>
                <a:latin typeface="Overpass"/>
                <a:ea typeface="+mn-lt"/>
                <a:cs typeface="+mn-lt"/>
              </a:rPr>
              <a:t>BC</a:t>
            </a:r>
            <a:r>
              <a:rPr lang="en-US" sz="1300">
                <a:latin typeface="Overpass"/>
                <a:ea typeface="+mn-lt"/>
                <a:cs typeface="+mn-lt"/>
              </a:rPr>
              <a:t> – Barefoot College</a:t>
            </a:r>
          </a:p>
          <a:p>
            <a:r>
              <a:rPr lang="en-US" sz="1300">
                <a:solidFill>
                  <a:srgbClr val="FF5236"/>
                </a:solidFill>
                <a:latin typeface="Overpass"/>
                <a:ea typeface="+mn-lt"/>
                <a:cs typeface="+mn-lt"/>
              </a:rPr>
              <a:t>ARE </a:t>
            </a:r>
            <a:r>
              <a:rPr lang="en-US" sz="1300">
                <a:latin typeface="Overpass"/>
                <a:ea typeface="+mn-lt"/>
                <a:cs typeface="+mn-lt"/>
              </a:rPr>
              <a:t>– Jens Jaeger, Alliance for Rural Electrification – CORE programme</a:t>
            </a:r>
            <a:endParaRPr lang="en-GB" sz="1300">
              <a:latin typeface="Overpass" panose="00000500000000000000" pitchFamily="2" charset="0"/>
              <a:ea typeface="+mn-lt"/>
              <a:cs typeface="+mn-lt"/>
            </a:endParaRPr>
          </a:p>
          <a:p>
            <a:r>
              <a:rPr lang="en-GB" sz="1300">
                <a:solidFill>
                  <a:srgbClr val="FF5236"/>
                </a:solidFill>
                <a:latin typeface="Overpass"/>
                <a:ea typeface="+mn-lt"/>
                <a:cs typeface="+mn-lt"/>
              </a:rPr>
              <a:t>PA</a:t>
            </a:r>
            <a:r>
              <a:rPr lang="en-GB" sz="1300">
                <a:latin typeface="Overpass"/>
                <a:ea typeface="+mn-lt"/>
                <a:cs typeface="+mn-lt"/>
              </a:rPr>
              <a:t> – Suranjana Ghosh, Power for All</a:t>
            </a:r>
            <a:endParaRPr lang="en-US" sz="1300">
              <a:latin typeface="Overpass"/>
              <a:ea typeface="+mn-lt"/>
              <a:cs typeface="+mn-lt"/>
            </a:endParaRPr>
          </a:p>
          <a:p>
            <a:r>
              <a:rPr lang="en-GB" sz="1300">
                <a:solidFill>
                  <a:srgbClr val="FF5236"/>
                </a:solidFill>
                <a:latin typeface="Overpass"/>
                <a:ea typeface="+mn-lt"/>
                <a:cs typeface="+mn-lt"/>
              </a:rPr>
              <a:t>SF</a:t>
            </a:r>
            <a:r>
              <a:rPr lang="en-GB" sz="1300">
                <a:latin typeface="Overpass"/>
                <a:ea typeface="+mn-lt"/>
                <a:cs typeface="+mn-lt"/>
              </a:rPr>
              <a:t> – Ashish Kumar, Shell Foundation</a:t>
            </a:r>
          </a:p>
          <a:p>
            <a:r>
              <a:rPr lang="en-GB" sz="1300">
                <a:solidFill>
                  <a:srgbClr val="FF5236"/>
                </a:solidFill>
                <a:latin typeface="Overpass"/>
                <a:ea typeface="+mn-lt"/>
                <a:cs typeface="+mn-lt"/>
              </a:rPr>
              <a:t>DR</a:t>
            </a:r>
            <a:r>
              <a:rPr lang="en-GB" sz="1300">
                <a:latin typeface="Overpass"/>
                <a:ea typeface="+mn-lt"/>
                <a:cs typeface="+mn-lt"/>
              </a:rPr>
              <a:t> – Debra Rowe, US Partnership for Education for </a:t>
            </a:r>
          </a:p>
          <a:p>
            <a:r>
              <a:rPr lang="en-GB" sz="1300">
                <a:latin typeface="Overpass"/>
                <a:ea typeface="+mn-lt"/>
                <a:cs typeface="+mn-lt"/>
              </a:rPr>
              <a:t>Sustainable Development</a:t>
            </a:r>
            <a:endParaRPr lang="en-GB" sz="1300">
              <a:latin typeface="Overpass"/>
            </a:endParaRPr>
          </a:p>
          <a:p>
            <a:r>
              <a:rPr lang="en-GB" sz="1300">
                <a:solidFill>
                  <a:srgbClr val="FF5236"/>
                </a:solidFill>
                <a:latin typeface="Overpass"/>
                <a:ea typeface="+mn-lt"/>
                <a:cs typeface="+mn-lt"/>
              </a:rPr>
              <a:t>SB</a:t>
            </a:r>
            <a:r>
              <a:rPr lang="en-GB" sz="1300">
                <a:latin typeface="Overpass"/>
                <a:ea typeface="+mn-lt"/>
                <a:cs typeface="+mn-lt"/>
              </a:rPr>
              <a:t> – Sarah Butler-Sloss, Ashden Trust</a:t>
            </a:r>
          </a:p>
          <a:p>
            <a:r>
              <a:rPr lang="en-GB" sz="1300">
                <a:solidFill>
                  <a:srgbClr val="FF5236"/>
                </a:solidFill>
                <a:latin typeface="Overpass"/>
                <a:ea typeface="+mn-lt"/>
                <a:cs typeface="+mn-lt"/>
              </a:rPr>
              <a:t>E4A </a:t>
            </a:r>
            <a:r>
              <a:rPr lang="en-GB" sz="1300">
                <a:latin typeface="Overpass"/>
                <a:ea typeface="+mn-lt"/>
                <a:cs typeface="+mn-lt"/>
              </a:rPr>
              <a:t>– Efficiency for Access</a:t>
            </a:r>
            <a:endParaRPr lang="en-GB" sz="1300">
              <a:latin typeface="Overpass"/>
            </a:endParaRPr>
          </a:p>
          <a:p>
            <a:endParaRPr lang="en-US" sz="1300">
              <a:latin typeface="Overpass"/>
              <a:ea typeface="+mn-lt"/>
              <a:cs typeface="+mn-lt"/>
            </a:endParaRPr>
          </a:p>
          <a:p>
            <a:endParaRPr lang="en-US" sz="1300">
              <a:latin typeface="Overpass"/>
              <a:ea typeface="+mn-lt"/>
              <a:cs typeface="+mn-lt"/>
            </a:endParaRPr>
          </a:p>
          <a:p>
            <a:endParaRPr lang="en-US" sz="1300">
              <a:latin typeface="Overpass"/>
              <a:ea typeface="+mn-lt"/>
              <a:cs typeface="+mn-lt"/>
            </a:endParaRPr>
          </a:p>
          <a:p>
            <a:endParaRPr lang="en-GB" sz="1300">
              <a:cs typeface="Calibri" panose="020F0502020204030204"/>
            </a:endParaRPr>
          </a:p>
          <a:p>
            <a:endParaRPr lang="en-GB" sz="1300">
              <a:cs typeface="Calibri" panose="020F0502020204030204"/>
            </a:endParaRPr>
          </a:p>
          <a:p>
            <a:pPr fontAlgn="base"/>
            <a:endParaRPr lang="en-GB" sz="1300">
              <a:cs typeface="Calibri" panose="020F0502020204030204"/>
            </a:endParaRPr>
          </a:p>
          <a:p>
            <a:endParaRPr lang="en-US" sz="1300">
              <a:cs typeface="Calibri" panose="020F0502020204030204"/>
            </a:endParaRPr>
          </a:p>
        </p:txBody>
      </p:sp>
      <p:sp>
        <p:nvSpPr>
          <p:cNvPr id="13" name="TextBox 12">
            <a:extLst>
              <a:ext uri="{FF2B5EF4-FFF2-40B4-BE49-F238E27FC236}">
                <a16:creationId xmlns:a16="http://schemas.microsoft.com/office/drawing/2014/main" id="{1E3F1589-F018-C361-AB6F-4D64360A140F}"/>
              </a:ext>
            </a:extLst>
          </p:cNvPr>
          <p:cNvSpPr txBox="1"/>
          <p:nvPr/>
        </p:nvSpPr>
        <p:spPr>
          <a:xfrm>
            <a:off x="2297591" y="174082"/>
            <a:ext cx="9527134"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solidFill>
                  <a:srgbClr val="FF5236"/>
                </a:solidFill>
                <a:latin typeface="Overpass"/>
              </a:rPr>
              <a:t>Interviews:</a:t>
            </a:r>
            <a:endParaRPr lang="en-US" sz="1200">
              <a:highlight>
                <a:srgbClr val="FFFF00"/>
              </a:highlight>
              <a:latin typeface="Overpass"/>
              <a:cs typeface="Calibri"/>
            </a:endParaRPr>
          </a:p>
        </p:txBody>
      </p:sp>
      <p:sp>
        <p:nvSpPr>
          <p:cNvPr id="14" name="TextBox 13">
            <a:extLst>
              <a:ext uri="{FF2B5EF4-FFF2-40B4-BE49-F238E27FC236}">
                <a16:creationId xmlns:a16="http://schemas.microsoft.com/office/drawing/2014/main" id="{9B98983B-E948-FAEF-D002-A3982FA6F3B1}"/>
              </a:ext>
            </a:extLst>
          </p:cNvPr>
          <p:cNvSpPr txBox="1"/>
          <p:nvPr/>
        </p:nvSpPr>
        <p:spPr>
          <a:xfrm>
            <a:off x="7492742" y="2872822"/>
            <a:ext cx="3931651" cy="2431435"/>
          </a:xfrm>
          <a:prstGeom prst="rect">
            <a:avLst/>
          </a:prstGeom>
          <a:noFill/>
        </p:spPr>
        <p:txBody>
          <a:bodyPr wrap="square" lIns="91440" tIns="45720" rIns="91440" bIns="45720" rtlCol="0" anchor="t">
            <a:spAutoFit/>
          </a:bodyPr>
          <a:lstStyle/>
          <a:p>
            <a:pPr fontAlgn="base"/>
            <a:endParaRPr lang="en-GB" sz="1400">
              <a:latin typeface="Overpass" panose="00000500000000000000" pitchFamily="2" charset="0"/>
              <a:cs typeface="Calibri"/>
            </a:endParaRPr>
          </a:p>
          <a:p>
            <a:pPr fontAlgn="base"/>
            <a:r>
              <a:rPr lang="en-GB" b="1">
                <a:solidFill>
                  <a:srgbClr val="E1004E"/>
                </a:solidFill>
                <a:latin typeface="Overpass"/>
              </a:rPr>
              <a:t>Focus Group 2</a:t>
            </a:r>
            <a:r>
              <a:rPr lang="en-GB">
                <a:solidFill>
                  <a:srgbClr val="E1004E"/>
                </a:solidFill>
                <a:latin typeface="Overpass"/>
              </a:rPr>
              <a:t> </a:t>
            </a:r>
            <a:endParaRPr lang="en-GB">
              <a:solidFill>
                <a:srgbClr val="E1004E"/>
              </a:solidFill>
              <a:latin typeface="Overpass"/>
              <a:cs typeface="Calibri"/>
            </a:endParaRPr>
          </a:p>
          <a:p>
            <a:pPr fontAlgn="base"/>
            <a:r>
              <a:rPr lang="en-GB" sz="1400">
                <a:latin typeface="Overpass"/>
              </a:rPr>
              <a:t>FG2-NP - S4S Technologies – Nidhi Pant  </a:t>
            </a:r>
            <a:endParaRPr lang="en-GB" sz="1400">
              <a:latin typeface="Overpass"/>
              <a:cs typeface="Calibri"/>
            </a:endParaRPr>
          </a:p>
          <a:p>
            <a:pPr fontAlgn="base"/>
            <a:r>
              <a:rPr lang="en-GB" sz="1400">
                <a:latin typeface="Overpass"/>
              </a:rPr>
              <a:t>FG2-KV - Resham Sutra – Kunal Vaid, Ratan Vaid  </a:t>
            </a:r>
            <a:endParaRPr lang="en-GB" sz="1400">
              <a:latin typeface="Overpass"/>
              <a:cs typeface="Calibri"/>
            </a:endParaRPr>
          </a:p>
          <a:p>
            <a:pPr fontAlgn="base"/>
            <a:r>
              <a:rPr lang="en-GB" sz="1400">
                <a:latin typeface="Overpass"/>
              </a:rPr>
              <a:t>FG2-AS - Frontier Markets – Ajaita Shah, Shefali Kothari  </a:t>
            </a:r>
            <a:endParaRPr lang="en-GB" sz="1400">
              <a:latin typeface="Overpass"/>
              <a:cs typeface="Calibri"/>
            </a:endParaRPr>
          </a:p>
          <a:p>
            <a:pPr fontAlgn="base"/>
            <a:r>
              <a:rPr lang="en-GB" sz="1400">
                <a:latin typeface="Overpass"/>
              </a:rPr>
              <a:t>FG2-NK - Koolboks – Natalie Casey  </a:t>
            </a:r>
            <a:endParaRPr lang="en-GB" sz="1400">
              <a:latin typeface="Overpass"/>
              <a:cs typeface="Calibri"/>
            </a:endParaRPr>
          </a:p>
          <a:p>
            <a:pPr fontAlgn="base"/>
            <a:r>
              <a:rPr lang="en-GB" sz="1400">
                <a:latin typeface="Overpass"/>
              </a:rPr>
              <a:t>FG2-JM - New Energy Nexus – Julius Mujuni  </a:t>
            </a:r>
            <a:endParaRPr lang="en-GB" sz="1400">
              <a:latin typeface="Overpass"/>
              <a:cs typeface="Calibri"/>
            </a:endParaRPr>
          </a:p>
          <a:p>
            <a:pPr fontAlgn="base"/>
            <a:r>
              <a:rPr lang="en-GB" sz="1400">
                <a:latin typeface="Overpass"/>
              </a:rPr>
              <a:t>FG2-LK - Sendea – Loy Kyozaire </a:t>
            </a:r>
            <a:endParaRPr lang="en-GB" sz="1400">
              <a:latin typeface="Overpass"/>
              <a:cs typeface="Calibri"/>
            </a:endParaRPr>
          </a:p>
          <a:p>
            <a:pPr fontAlgn="base"/>
            <a:endParaRPr lang="en-GB" sz="1100">
              <a:latin typeface="Overpass" panose="00000500000000000000" pitchFamily="2" charset="0"/>
            </a:endParaRPr>
          </a:p>
          <a:p>
            <a:endParaRPr lang="en-US" sz="1100">
              <a:latin typeface="Overpass" panose="00000500000000000000" pitchFamily="2" charset="0"/>
            </a:endParaRPr>
          </a:p>
        </p:txBody>
      </p:sp>
      <p:sp>
        <p:nvSpPr>
          <p:cNvPr id="5" name="Rectangle 4">
            <a:extLst>
              <a:ext uri="{FF2B5EF4-FFF2-40B4-BE49-F238E27FC236}">
                <a16:creationId xmlns:a16="http://schemas.microsoft.com/office/drawing/2014/main" id="{F3A610EB-C568-C218-D27C-910D3B8A93D2}"/>
              </a:ext>
            </a:extLst>
          </p:cNvPr>
          <p:cNvSpPr/>
          <p:nvPr/>
        </p:nvSpPr>
        <p:spPr>
          <a:xfrm>
            <a:off x="7437889" y="814939"/>
            <a:ext cx="4219773" cy="1902716"/>
          </a:xfrm>
          <a:prstGeom prst="rect">
            <a:avLst/>
          </a:prstGeom>
          <a:noFill/>
          <a:ln w="57150">
            <a:solidFill>
              <a:srgbClr val="E100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TextBox 17">
            <a:extLst>
              <a:ext uri="{FF2B5EF4-FFF2-40B4-BE49-F238E27FC236}">
                <a16:creationId xmlns:a16="http://schemas.microsoft.com/office/drawing/2014/main" id="{E149EC3E-7FC3-A273-3B0F-7414564C326F}"/>
              </a:ext>
            </a:extLst>
          </p:cNvPr>
          <p:cNvSpPr txBox="1"/>
          <p:nvPr/>
        </p:nvSpPr>
        <p:spPr>
          <a:xfrm>
            <a:off x="7549302" y="504246"/>
            <a:ext cx="3705408" cy="2092881"/>
          </a:xfrm>
          <a:prstGeom prst="rect">
            <a:avLst/>
          </a:prstGeom>
          <a:noFill/>
        </p:spPr>
        <p:txBody>
          <a:bodyPr wrap="square">
            <a:spAutoFit/>
          </a:bodyPr>
          <a:lstStyle/>
          <a:p>
            <a:endParaRPr lang="en-GB" sz="1400">
              <a:latin typeface="Overpass" panose="00000500000000000000" pitchFamily="2" charset="0"/>
              <a:ea typeface="+mn-lt"/>
              <a:cs typeface="+mn-lt"/>
            </a:endParaRPr>
          </a:p>
          <a:p>
            <a:endParaRPr lang="en-GB" sz="1400" b="1">
              <a:latin typeface="Overpass" panose="00000500000000000000" pitchFamily="2" charset="0"/>
            </a:endParaRPr>
          </a:p>
          <a:p>
            <a:r>
              <a:rPr lang="en-GB" b="1">
                <a:solidFill>
                  <a:srgbClr val="E1004E"/>
                </a:solidFill>
                <a:latin typeface="Overpass"/>
              </a:rPr>
              <a:t>Focus Group 1</a:t>
            </a:r>
            <a:r>
              <a:rPr lang="en-GB">
                <a:solidFill>
                  <a:srgbClr val="E1004E"/>
                </a:solidFill>
                <a:latin typeface="Overpass"/>
              </a:rPr>
              <a:t> </a:t>
            </a:r>
            <a:endParaRPr lang="en-GB">
              <a:solidFill>
                <a:srgbClr val="E1004E"/>
              </a:solidFill>
              <a:latin typeface="Overpass"/>
              <a:cs typeface="Calibri"/>
            </a:endParaRPr>
          </a:p>
          <a:p>
            <a:pPr fontAlgn="base"/>
            <a:r>
              <a:rPr lang="en-GB" sz="1400">
                <a:latin typeface="Overpass"/>
              </a:rPr>
              <a:t>FG1-TH - Futurepump – Toby Hammond  </a:t>
            </a:r>
            <a:endParaRPr lang="en-GB" sz="1400">
              <a:latin typeface="Overpass"/>
              <a:cs typeface="Calibri"/>
            </a:endParaRPr>
          </a:p>
          <a:p>
            <a:pPr fontAlgn="base"/>
            <a:r>
              <a:rPr lang="en-GB" sz="1400">
                <a:latin typeface="Overpass"/>
              </a:rPr>
              <a:t>FG1-DK  - Solar Freeze – Dysmus Kisilu  </a:t>
            </a:r>
            <a:endParaRPr lang="en-GB" sz="1400">
              <a:latin typeface="Overpass"/>
              <a:cs typeface="Calibri"/>
            </a:endParaRPr>
          </a:p>
          <a:p>
            <a:pPr fontAlgn="base"/>
            <a:r>
              <a:rPr lang="en-GB" sz="1400">
                <a:latin typeface="Overpass"/>
              </a:rPr>
              <a:t>FG1-CC - Oorja Solutions – Clementine Chambon  </a:t>
            </a:r>
            <a:endParaRPr lang="en-GB" sz="1400">
              <a:latin typeface="Overpass"/>
              <a:cs typeface="Calibri"/>
            </a:endParaRPr>
          </a:p>
          <a:p>
            <a:pPr fontAlgn="base"/>
            <a:r>
              <a:rPr lang="en-GB" sz="1400">
                <a:latin typeface="Overpass"/>
              </a:rPr>
              <a:t>FG1-SK - BVT – Sudhir Kulkarni  </a:t>
            </a:r>
            <a:endParaRPr lang="en-GB" sz="1400">
              <a:latin typeface="Overpass"/>
              <a:cs typeface="Calibri"/>
            </a:endParaRPr>
          </a:p>
          <a:p>
            <a:pPr fontAlgn="base"/>
            <a:r>
              <a:rPr lang="en-GB" sz="1400">
                <a:latin typeface="Overpass"/>
              </a:rPr>
              <a:t>FG1-PJ - Onergy  – Piyush Jaju </a:t>
            </a:r>
            <a:endParaRPr lang="en-GB" sz="1400">
              <a:latin typeface="Overpass"/>
              <a:cs typeface="Calibri"/>
            </a:endParaRPr>
          </a:p>
        </p:txBody>
      </p:sp>
      <p:sp>
        <p:nvSpPr>
          <p:cNvPr id="19" name="Rectangle 18">
            <a:extLst>
              <a:ext uri="{FF2B5EF4-FFF2-40B4-BE49-F238E27FC236}">
                <a16:creationId xmlns:a16="http://schemas.microsoft.com/office/drawing/2014/main" id="{15EADDFB-8F68-4A4E-D450-C423C007BEA9}"/>
              </a:ext>
            </a:extLst>
          </p:cNvPr>
          <p:cNvSpPr/>
          <p:nvPr/>
        </p:nvSpPr>
        <p:spPr>
          <a:xfrm>
            <a:off x="7434353" y="2900362"/>
            <a:ext cx="4207867" cy="2440301"/>
          </a:xfrm>
          <a:prstGeom prst="rect">
            <a:avLst/>
          </a:prstGeom>
          <a:noFill/>
          <a:ln w="57150">
            <a:solidFill>
              <a:srgbClr val="E100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2746242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D062E7B-6EA4-C044-9C65-FE0E85B9CE7D}"/>
              </a:ext>
            </a:extLst>
          </p:cNvPr>
          <p:cNvSpPr/>
          <p:nvPr/>
        </p:nvSpPr>
        <p:spPr>
          <a:xfrm>
            <a:off x="1" y="0"/>
            <a:ext cx="2043068" cy="5800724"/>
          </a:xfrm>
          <a:prstGeom prst="rect">
            <a:avLst/>
          </a:prstGeom>
          <a:solidFill>
            <a:srgbClr val="FF52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FB44FC7-F6D6-AB4E-B303-123EA7B1F446}"/>
              </a:ext>
            </a:extLst>
          </p:cNvPr>
          <p:cNvSpPr/>
          <p:nvPr/>
        </p:nvSpPr>
        <p:spPr>
          <a:xfrm>
            <a:off x="1" y="4581525"/>
            <a:ext cx="2040252" cy="2235254"/>
          </a:xfrm>
          <a:prstGeom prst="rect">
            <a:avLst/>
          </a:prstGeom>
          <a:solidFill>
            <a:srgbClr val="0141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726C72F6-8A26-264A-842F-328C13DA9C9A}"/>
              </a:ext>
            </a:extLst>
          </p:cNvPr>
          <p:cNvSpPr txBox="1"/>
          <p:nvPr/>
        </p:nvSpPr>
        <p:spPr>
          <a:xfrm>
            <a:off x="106407" y="457111"/>
            <a:ext cx="2040252" cy="707886"/>
          </a:xfrm>
          <a:prstGeom prst="rect">
            <a:avLst/>
          </a:prstGeom>
          <a:noFill/>
        </p:spPr>
        <p:txBody>
          <a:bodyPr wrap="square" lIns="91440" tIns="45720" rIns="91440" bIns="45720" rtlCol="0" anchor="t">
            <a:spAutoFit/>
          </a:bodyPr>
          <a:lstStyle/>
          <a:p>
            <a:r>
              <a:rPr lang="en-US" sz="2000" b="1">
                <a:solidFill>
                  <a:schemeClr val="bg1"/>
                </a:solidFill>
                <a:latin typeface="Overpass"/>
              </a:rPr>
              <a:t>Sources of information </a:t>
            </a:r>
          </a:p>
        </p:txBody>
      </p:sp>
      <p:pic>
        <p:nvPicPr>
          <p:cNvPr id="12" name="Picture 11">
            <a:extLst>
              <a:ext uri="{FF2B5EF4-FFF2-40B4-BE49-F238E27FC236}">
                <a16:creationId xmlns:a16="http://schemas.microsoft.com/office/drawing/2014/main" id="{08133707-9A8E-804B-A6FC-AF0C08C79BB4}"/>
              </a:ext>
            </a:extLst>
          </p:cNvPr>
          <p:cNvPicPr>
            <a:picLocks noChangeAspect="1"/>
          </p:cNvPicPr>
          <p:nvPr/>
        </p:nvPicPr>
        <p:blipFill>
          <a:blip r:embed="rId3"/>
          <a:stretch>
            <a:fillRect/>
          </a:stretch>
        </p:blipFill>
        <p:spPr>
          <a:xfrm>
            <a:off x="492529" y="6228178"/>
            <a:ext cx="1135489" cy="323714"/>
          </a:xfrm>
          <a:prstGeom prst="rect">
            <a:avLst/>
          </a:prstGeom>
        </p:spPr>
      </p:pic>
      <p:sp>
        <p:nvSpPr>
          <p:cNvPr id="9" name="Rectangle 8">
            <a:extLst>
              <a:ext uri="{FF2B5EF4-FFF2-40B4-BE49-F238E27FC236}">
                <a16:creationId xmlns:a16="http://schemas.microsoft.com/office/drawing/2014/main" id="{5E7869A2-393A-2243-B4DC-7ED8646EC3B4}"/>
              </a:ext>
            </a:extLst>
          </p:cNvPr>
          <p:cNvSpPr/>
          <p:nvPr/>
        </p:nvSpPr>
        <p:spPr>
          <a:xfrm>
            <a:off x="0" y="6839954"/>
            <a:ext cx="12192000" cy="95693"/>
          </a:xfrm>
          <a:prstGeom prst="rect">
            <a:avLst/>
          </a:prstGeom>
          <a:solidFill>
            <a:srgbClr val="03E2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3" name="TextBox 2">
            <a:extLst>
              <a:ext uri="{FF2B5EF4-FFF2-40B4-BE49-F238E27FC236}">
                <a16:creationId xmlns:a16="http://schemas.microsoft.com/office/drawing/2014/main" id="{2F1B2716-0239-5204-C4EE-E0722263ADEB}"/>
              </a:ext>
            </a:extLst>
          </p:cNvPr>
          <p:cNvSpPr txBox="1"/>
          <p:nvPr/>
        </p:nvSpPr>
        <p:spPr>
          <a:xfrm>
            <a:off x="2276877" y="122163"/>
            <a:ext cx="9108107" cy="196977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solidFill>
                  <a:srgbClr val="FF5236"/>
                </a:solidFill>
                <a:latin typeface="Overpass"/>
              </a:rPr>
              <a:t>Other studies</a:t>
            </a:r>
          </a:p>
          <a:p>
            <a:endParaRPr lang="en-US" sz="1400" b="1">
              <a:latin typeface="Overpass"/>
            </a:endParaRPr>
          </a:p>
          <a:p>
            <a:r>
              <a:rPr lang="en-US" sz="1400">
                <a:latin typeface="Overpass"/>
              </a:rPr>
              <a:t>We did not aim to carry out a comprehensive literature review as part of this project, instead focusing on the perspectives of interviewees and focus groups. However, the following sources have been particularly useful in providing supplementary information, </a:t>
            </a:r>
            <a:r>
              <a:rPr lang="en-US" sz="1400">
                <a:latin typeface="Overpass"/>
                <a:ea typeface="+mn-lt"/>
                <a:cs typeface="+mn-lt"/>
              </a:rPr>
              <a:t>most notably the findings of Power for All's </a:t>
            </a:r>
            <a:r>
              <a:rPr lang="en-US" sz="1400">
                <a:latin typeface="Overpass"/>
                <a:ea typeface="+mn-lt"/>
                <a:cs typeface="+mn-lt"/>
                <a:hlinkClick r:id="rId4"/>
              </a:rPr>
              <a:t>2019 Powering Jobs Census</a:t>
            </a:r>
            <a:r>
              <a:rPr lang="en-US" sz="1400">
                <a:latin typeface="Overpass"/>
                <a:ea typeface="+mn-lt"/>
                <a:cs typeface="+mn-lt"/>
              </a:rPr>
              <a:t> and accompanying journal article (</a:t>
            </a:r>
            <a:r>
              <a:rPr lang="en-US" sz="1400">
                <a:latin typeface="Overpass"/>
                <a:ea typeface="+mn-lt"/>
                <a:cs typeface="+mn-lt"/>
                <a:hlinkClick r:id="rId5"/>
              </a:rPr>
              <a:t>Shirley et al. 2020</a:t>
            </a:r>
            <a:r>
              <a:rPr lang="en-US" sz="1400">
                <a:latin typeface="Overpass"/>
                <a:ea typeface="+mn-lt"/>
                <a:cs typeface="+mn-lt"/>
              </a:rPr>
              <a:t>) which provide the most comprehensive data and literature review in this area to date. Ashden is a member of the Powering Jobs Global Steering Committee, but data from the upcoming census was not available in time to include as part of this presentation.</a:t>
            </a:r>
            <a:endParaRPr lang="en-US" sz="1400">
              <a:latin typeface="Overpass"/>
              <a:cs typeface="Calibri"/>
            </a:endParaRPr>
          </a:p>
        </p:txBody>
      </p:sp>
      <p:sp>
        <p:nvSpPr>
          <p:cNvPr id="11" name="Rectangle 10">
            <a:extLst>
              <a:ext uri="{FF2B5EF4-FFF2-40B4-BE49-F238E27FC236}">
                <a16:creationId xmlns:a16="http://schemas.microsoft.com/office/drawing/2014/main" id="{4CFF268C-E8AB-FA85-CFBD-F0C3EC222165}"/>
              </a:ext>
            </a:extLst>
          </p:cNvPr>
          <p:cNvSpPr/>
          <p:nvPr/>
        </p:nvSpPr>
        <p:spPr>
          <a:xfrm>
            <a:off x="2253065" y="2346714"/>
            <a:ext cx="9766110" cy="2987432"/>
          </a:xfrm>
          <a:prstGeom prst="rect">
            <a:avLst/>
          </a:prstGeom>
          <a:noFill/>
          <a:ln w="57150">
            <a:solidFill>
              <a:srgbClr val="E100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3" name="Picture 12">
            <a:extLst>
              <a:ext uri="{FF2B5EF4-FFF2-40B4-BE49-F238E27FC236}">
                <a16:creationId xmlns:a16="http://schemas.microsoft.com/office/drawing/2014/main" id="{B048CE94-2489-1C51-6F69-7A5FC68B1B2F}"/>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282261" y="2469647"/>
            <a:ext cx="311819" cy="306901"/>
          </a:xfrm>
          <a:prstGeom prst="rect">
            <a:avLst/>
          </a:prstGeom>
        </p:spPr>
      </p:pic>
      <p:sp>
        <p:nvSpPr>
          <p:cNvPr id="14" name="TextBox 13">
            <a:extLst>
              <a:ext uri="{FF2B5EF4-FFF2-40B4-BE49-F238E27FC236}">
                <a16:creationId xmlns:a16="http://schemas.microsoft.com/office/drawing/2014/main" id="{055199C8-480A-E021-DD90-5A5293A13E5D}"/>
              </a:ext>
            </a:extLst>
          </p:cNvPr>
          <p:cNvSpPr txBox="1"/>
          <p:nvPr/>
        </p:nvSpPr>
        <p:spPr>
          <a:xfrm>
            <a:off x="2537519" y="2346714"/>
            <a:ext cx="9634397" cy="3477875"/>
          </a:xfrm>
          <a:prstGeom prst="rect">
            <a:avLst/>
          </a:prstGeom>
          <a:noFill/>
        </p:spPr>
        <p:txBody>
          <a:bodyPr wrap="square" lIns="91440" tIns="45720" rIns="91440" bIns="45720" rtlCol="0" anchor="t">
            <a:spAutoFit/>
          </a:bodyPr>
          <a:lstStyle/>
          <a:p>
            <a:pPr fontAlgn="base"/>
            <a:endParaRPr lang="en-GB" sz="1100" b="1">
              <a:latin typeface="Overpass"/>
              <a:cs typeface="Calibri" panose="020F0502020204030204"/>
            </a:endParaRPr>
          </a:p>
          <a:p>
            <a:r>
              <a:rPr lang="en-US" sz="1200">
                <a:latin typeface="Overpass"/>
                <a:ea typeface="+mn-lt"/>
                <a:cs typeface="+mn-lt"/>
                <a:hlinkClick r:id="rId7"/>
              </a:rPr>
              <a:t>CEEW, NRDC and India's Skills Council for Green Jobs (2022) India’s Expanding Clean Energy Workforce</a:t>
            </a:r>
            <a:endParaRPr lang="en-US" sz="1200">
              <a:latin typeface="Overpass"/>
              <a:ea typeface="+mn-lt"/>
              <a:cs typeface="+mn-lt"/>
            </a:endParaRPr>
          </a:p>
          <a:p>
            <a:endParaRPr lang="en-US" sz="1200">
              <a:latin typeface="Overpass"/>
              <a:ea typeface="Calibri"/>
              <a:cs typeface="Calibri" panose="020F0502020204030204"/>
            </a:endParaRPr>
          </a:p>
          <a:p>
            <a:r>
              <a:rPr lang="en-US" sz="1200" u="sng">
                <a:latin typeface="Overpass"/>
                <a:ea typeface="+mn-lt"/>
                <a:cs typeface="+mn-lt"/>
                <a:hlinkClick r:id="rId8"/>
              </a:rPr>
              <a:t>SELCO Foundation/ IRENA (2022) Fostering Livelihoods with Decentralised Renewable Energy</a:t>
            </a:r>
            <a:endParaRPr lang="en-US" sz="1200">
              <a:latin typeface="Overpass"/>
            </a:endParaRPr>
          </a:p>
          <a:p>
            <a:endParaRPr lang="en-US" sz="1200">
              <a:latin typeface="Overpass"/>
              <a:ea typeface="+mn-lt"/>
              <a:cs typeface="+mn-lt"/>
            </a:endParaRPr>
          </a:p>
          <a:p>
            <a:r>
              <a:rPr lang="en-US" sz="1200">
                <a:latin typeface="Overpass"/>
                <a:ea typeface="+mn-lt"/>
                <a:cs typeface="+mn-lt"/>
                <a:hlinkClick r:id="rId9"/>
              </a:rPr>
              <a:t>Ashden (2022) Driving Energy Access in Togo</a:t>
            </a:r>
            <a:endParaRPr lang="en-US" sz="1200">
              <a:latin typeface="Overpass"/>
              <a:ea typeface="+mn-lt"/>
              <a:cs typeface="+mn-lt"/>
            </a:endParaRPr>
          </a:p>
          <a:p>
            <a:endParaRPr lang="en-US" sz="1200">
              <a:latin typeface="Overpass"/>
              <a:ea typeface="+mn-lt"/>
              <a:cs typeface="+mn-lt"/>
            </a:endParaRPr>
          </a:p>
          <a:p>
            <a:r>
              <a:rPr lang="en-US" sz="1200" u="sng">
                <a:latin typeface="Overpass"/>
                <a:ea typeface="+mn-lt"/>
                <a:cs typeface="+mn-lt"/>
                <a:hlinkClick r:id="rId10"/>
              </a:rPr>
              <a:t>IRENA (2021) Renewable Energy and Jobs Annual Review</a:t>
            </a:r>
            <a:endParaRPr lang="en-US" sz="1200">
              <a:latin typeface="Overpass"/>
            </a:endParaRPr>
          </a:p>
          <a:p>
            <a:endParaRPr lang="en-US" sz="1200" u="sng">
              <a:latin typeface="Overpass"/>
              <a:cs typeface="Calibri" panose="020F0502020204030204"/>
            </a:endParaRPr>
          </a:p>
          <a:p>
            <a:r>
              <a:rPr lang="en-GB" sz="1200">
                <a:latin typeface="Overpass"/>
                <a:cs typeface="Calibri" panose="020F0502020204030204"/>
                <a:hlinkClick r:id="rId11"/>
              </a:rPr>
              <a:t>Shirley et al. (2020) Powering</a:t>
            </a:r>
            <a:r>
              <a:rPr lang="en-GB" sz="1200">
                <a:latin typeface="Overpass"/>
                <a:hlinkClick r:id="rId11"/>
              </a:rPr>
              <a:t> Jobs: The Employment Footprint of Decentralized Renewable Energy Technologies in Sub Saharan Africa</a:t>
            </a:r>
            <a:endParaRPr lang="en-GB" sz="1200">
              <a:latin typeface="Overpass"/>
              <a:cs typeface="Calibri"/>
            </a:endParaRPr>
          </a:p>
          <a:p>
            <a:endParaRPr lang="en-GB" sz="1200">
              <a:latin typeface="Overpass"/>
              <a:ea typeface="+mn-lt"/>
              <a:cs typeface="+mn-lt"/>
              <a:hlinkClick r:id="rId4"/>
            </a:endParaRPr>
          </a:p>
          <a:p>
            <a:r>
              <a:rPr lang="en-GB" sz="1200">
                <a:latin typeface="Overpass"/>
                <a:ea typeface="+mn-lt"/>
                <a:cs typeface="+mn-lt"/>
                <a:hlinkClick r:id="rId4"/>
              </a:rPr>
              <a:t>Power for All (2019) Powering Jobs Census</a:t>
            </a:r>
            <a:r>
              <a:rPr lang="en-GB" sz="1200">
                <a:latin typeface="Overpass"/>
                <a:ea typeface="+mn-lt"/>
                <a:cs typeface="+mn-lt"/>
              </a:rPr>
              <a:t> </a:t>
            </a:r>
            <a:endParaRPr lang="en-GB" sz="1200">
              <a:latin typeface="Overpass"/>
            </a:endParaRPr>
          </a:p>
          <a:p>
            <a:endParaRPr lang="en-GB" sz="1200">
              <a:latin typeface="Overpass"/>
              <a:ea typeface="+mn-lt"/>
              <a:cs typeface="+mn-lt"/>
            </a:endParaRPr>
          </a:p>
          <a:p>
            <a:r>
              <a:rPr lang="en-US" sz="1200" u="sng">
                <a:latin typeface="Overpass"/>
                <a:ea typeface="+mn-lt"/>
                <a:cs typeface="+mn-lt"/>
                <a:hlinkClick r:id="rId12"/>
              </a:rPr>
              <a:t>NRDC (2016) Filling the Skills Gap in India's Clean Energy Market</a:t>
            </a:r>
            <a:endParaRPr lang="en-US" sz="1200" u="sng">
              <a:latin typeface="Overpass"/>
              <a:ea typeface="+mn-lt"/>
              <a:cs typeface="+mn-lt"/>
            </a:endParaRPr>
          </a:p>
          <a:p>
            <a:endParaRPr lang="en-US" sz="1100" u="sng">
              <a:latin typeface="Overpass"/>
              <a:cs typeface="Calibri" panose="020F0502020204030204"/>
            </a:endParaRPr>
          </a:p>
          <a:p>
            <a:endParaRPr lang="en-US" sz="1200">
              <a:highlight>
                <a:srgbClr val="FFFF00"/>
              </a:highlight>
              <a:latin typeface="Overpass"/>
              <a:cs typeface="Calibri" panose="020F0502020204030204"/>
            </a:endParaRPr>
          </a:p>
          <a:p>
            <a:endParaRPr lang="en-US" sz="1200">
              <a:highlight>
                <a:srgbClr val="FFFF00"/>
              </a:highlight>
              <a:latin typeface="Overpass"/>
              <a:ea typeface="Calibri" panose="020F0502020204030204"/>
              <a:cs typeface="Calibri" panose="020F0502020204030204"/>
            </a:endParaRPr>
          </a:p>
          <a:p>
            <a:endParaRPr lang="en-US">
              <a:latin typeface="Calibri" panose="020F0502020204030204"/>
              <a:ea typeface="Calibri" panose="020F0502020204030204"/>
              <a:cs typeface="Calibri" panose="020F0502020204030204"/>
            </a:endParaRPr>
          </a:p>
        </p:txBody>
      </p:sp>
      <p:pic>
        <p:nvPicPr>
          <p:cNvPr id="15" name="Picture 14">
            <a:extLst>
              <a:ext uri="{FF2B5EF4-FFF2-40B4-BE49-F238E27FC236}">
                <a16:creationId xmlns:a16="http://schemas.microsoft.com/office/drawing/2014/main" id="{99F8255E-136E-0909-2154-3252BDC4226B}"/>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291524" y="2832709"/>
            <a:ext cx="311819" cy="306901"/>
          </a:xfrm>
          <a:prstGeom prst="rect">
            <a:avLst/>
          </a:prstGeom>
        </p:spPr>
      </p:pic>
      <p:pic>
        <p:nvPicPr>
          <p:cNvPr id="17" name="Picture 16">
            <a:extLst>
              <a:ext uri="{FF2B5EF4-FFF2-40B4-BE49-F238E27FC236}">
                <a16:creationId xmlns:a16="http://schemas.microsoft.com/office/drawing/2014/main" id="{BA0377A0-FEB8-88FF-441F-4832E83A1988}"/>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288900" y="3199787"/>
            <a:ext cx="311819" cy="306901"/>
          </a:xfrm>
          <a:prstGeom prst="rect">
            <a:avLst/>
          </a:prstGeom>
        </p:spPr>
      </p:pic>
      <p:pic>
        <p:nvPicPr>
          <p:cNvPr id="18" name="Picture 17">
            <a:extLst>
              <a:ext uri="{FF2B5EF4-FFF2-40B4-BE49-F238E27FC236}">
                <a16:creationId xmlns:a16="http://schemas.microsoft.com/office/drawing/2014/main" id="{3F77228B-3083-09F7-6DFC-2DF37C3D1CB2}"/>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290609" y="3556052"/>
            <a:ext cx="311819" cy="306901"/>
          </a:xfrm>
          <a:prstGeom prst="rect">
            <a:avLst/>
          </a:prstGeom>
        </p:spPr>
      </p:pic>
      <p:pic>
        <p:nvPicPr>
          <p:cNvPr id="19" name="Picture 18">
            <a:extLst>
              <a:ext uri="{FF2B5EF4-FFF2-40B4-BE49-F238E27FC236}">
                <a16:creationId xmlns:a16="http://schemas.microsoft.com/office/drawing/2014/main" id="{9D08AB9F-6D58-3E59-9C16-809BC92B840C}"/>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292178" y="3902310"/>
            <a:ext cx="311819" cy="333090"/>
          </a:xfrm>
          <a:prstGeom prst="rect">
            <a:avLst/>
          </a:prstGeom>
        </p:spPr>
      </p:pic>
      <p:pic>
        <p:nvPicPr>
          <p:cNvPr id="20" name="Picture 19">
            <a:extLst>
              <a:ext uri="{FF2B5EF4-FFF2-40B4-BE49-F238E27FC236}">
                <a16:creationId xmlns:a16="http://schemas.microsoft.com/office/drawing/2014/main" id="{EBBA7158-887A-6500-C5F2-9A63AC8F17C8}"/>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288847" y="4303399"/>
            <a:ext cx="311819" cy="306901"/>
          </a:xfrm>
          <a:prstGeom prst="rect">
            <a:avLst/>
          </a:prstGeom>
        </p:spPr>
      </p:pic>
      <p:pic>
        <p:nvPicPr>
          <p:cNvPr id="21" name="Picture 20">
            <a:extLst>
              <a:ext uri="{FF2B5EF4-FFF2-40B4-BE49-F238E27FC236}">
                <a16:creationId xmlns:a16="http://schemas.microsoft.com/office/drawing/2014/main" id="{3184AE30-10FA-FFBB-1F5B-223C54093B2A}"/>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279881" y="4649718"/>
            <a:ext cx="311819" cy="306901"/>
          </a:xfrm>
          <a:prstGeom prst="rect">
            <a:avLst/>
          </a:prstGeom>
        </p:spPr>
      </p:pic>
      <p:sp>
        <p:nvSpPr>
          <p:cNvPr id="22" name="TextBox 21">
            <a:extLst>
              <a:ext uri="{FF2B5EF4-FFF2-40B4-BE49-F238E27FC236}">
                <a16:creationId xmlns:a16="http://schemas.microsoft.com/office/drawing/2014/main" id="{F47DAFC4-A773-4F23-9C88-07FB62DF1010}"/>
              </a:ext>
            </a:extLst>
          </p:cNvPr>
          <p:cNvSpPr txBox="1"/>
          <p:nvPr/>
        </p:nvSpPr>
        <p:spPr>
          <a:xfrm>
            <a:off x="2324707" y="5437007"/>
            <a:ext cx="6094428" cy="1323439"/>
          </a:xfrm>
          <a:prstGeom prst="rect">
            <a:avLst/>
          </a:prstGeom>
          <a:noFill/>
        </p:spPr>
        <p:txBody>
          <a:bodyPr wrap="square">
            <a:spAutoFit/>
          </a:bodyPr>
          <a:lstStyle/>
          <a:p>
            <a:r>
              <a:rPr lang="en-US" sz="2000" b="1">
                <a:solidFill>
                  <a:srgbClr val="FF5236"/>
                </a:solidFill>
                <a:latin typeface="Overpass"/>
                <a:ea typeface="Calibri" panose="020F0502020204030204"/>
                <a:cs typeface="Calibri" panose="020F0502020204030204"/>
              </a:rPr>
              <a:t>Acronyms used in this report </a:t>
            </a:r>
          </a:p>
          <a:p>
            <a:endParaRPr lang="en-US" sz="1200" b="1">
              <a:latin typeface="Overpass"/>
              <a:ea typeface="Calibri" panose="020F0502020204030204"/>
              <a:cs typeface="Calibri" panose="020F0502020204030204"/>
            </a:endParaRPr>
          </a:p>
          <a:p>
            <a:r>
              <a:rPr lang="en-US" sz="1200">
                <a:solidFill>
                  <a:srgbClr val="FF5236"/>
                </a:solidFill>
                <a:latin typeface="Overpass"/>
                <a:ea typeface="Calibri" panose="020F0502020204030204"/>
                <a:cs typeface="Calibri" panose="020F0502020204030204"/>
              </a:rPr>
              <a:t>DRE </a:t>
            </a:r>
            <a:r>
              <a:rPr lang="en-US" sz="1200">
                <a:latin typeface="Overpass"/>
                <a:ea typeface="Calibri" panose="020F0502020204030204"/>
                <a:cs typeface="Calibri" panose="020F0502020204030204"/>
              </a:rPr>
              <a:t>– Decentralised Renewable Energy</a:t>
            </a:r>
          </a:p>
          <a:p>
            <a:r>
              <a:rPr lang="en-US" sz="1200">
                <a:solidFill>
                  <a:srgbClr val="FF5236"/>
                </a:solidFill>
                <a:latin typeface="Overpass"/>
                <a:ea typeface="Calibri" panose="020F0502020204030204"/>
                <a:cs typeface="Calibri" panose="020F0502020204030204"/>
              </a:rPr>
              <a:t>SSA </a:t>
            </a:r>
            <a:r>
              <a:rPr lang="en-US" sz="1200">
                <a:latin typeface="Overpass"/>
                <a:ea typeface="Calibri" panose="020F0502020204030204"/>
                <a:cs typeface="Calibri" panose="020F0502020204030204"/>
              </a:rPr>
              <a:t>– sub-Saharan Africa</a:t>
            </a:r>
          </a:p>
          <a:p>
            <a:r>
              <a:rPr lang="en-US" sz="1200">
                <a:solidFill>
                  <a:srgbClr val="FF5236"/>
                </a:solidFill>
                <a:latin typeface="Overpass"/>
                <a:ea typeface="Calibri" panose="020F0502020204030204"/>
                <a:cs typeface="Calibri" panose="020F0502020204030204"/>
              </a:rPr>
              <a:t>TVET</a:t>
            </a:r>
            <a:r>
              <a:rPr lang="en-US" sz="1200">
                <a:latin typeface="Overpass"/>
                <a:ea typeface="Calibri" panose="020F0502020204030204"/>
                <a:cs typeface="Calibri" panose="020F0502020204030204"/>
              </a:rPr>
              <a:t> – </a:t>
            </a:r>
            <a:r>
              <a:rPr lang="en-US" sz="1200">
                <a:latin typeface="Overpass"/>
                <a:ea typeface="+mn-lt"/>
                <a:cs typeface="+mn-lt"/>
              </a:rPr>
              <a:t>Technical and Vocational Education and Training</a:t>
            </a:r>
          </a:p>
          <a:p>
            <a:r>
              <a:rPr lang="en-US" sz="1200">
                <a:solidFill>
                  <a:srgbClr val="FF5236"/>
                </a:solidFill>
                <a:latin typeface="Overpass"/>
                <a:ea typeface="Calibri" panose="020F0502020204030204"/>
                <a:cs typeface="Calibri" panose="020F0502020204030204"/>
              </a:rPr>
              <a:t>PUE</a:t>
            </a:r>
            <a:r>
              <a:rPr lang="en-US" sz="1200">
                <a:latin typeface="Overpass"/>
                <a:ea typeface="Calibri" panose="020F0502020204030204"/>
                <a:cs typeface="Calibri" panose="020F0502020204030204"/>
              </a:rPr>
              <a:t> – Productive Use of Energy</a:t>
            </a:r>
          </a:p>
        </p:txBody>
      </p:sp>
    </p:spTree>
    <p:extLst>
      <p:ext uri="{BB962C8B-B14F-4D97-AF65-F5344CB8AC3E}">
        <p14:creationId xmlns:p14="http://schemas.microsoft.com/office/powerpoint/2010/main" val="7346448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625CE98B-C68B-A1CF-847B-2DA01DB96E43}"/>
              </a:ext>
            </a:extLst>
          </p:cNvPr>
          <p:cNvPicPr>
            <a:picLocks noChangeAspect="1"/>
          </p:cNvPicPr>
          <p:nvPr/>
        </p:nvPicPr>
        <p:blipFill rotWithShape="1">
          <a:blip r:embed="rId3"/>
          <a:srcRect l="-1" t="1409" r="22131" b="17811"/>
          <a:stretch/>
        </p:blipFill>
        <p:spPr>
          <a:xfrm>
            <a:off x="0" y="-1"/>
            <a:ext cx="12727373" cy="6858001"/>
          </a:xfrm>
          <a:prstGeom prst="rect">
            <a:avLst/>
          </a:prstGeom>
        </p:spPr>
      </p:pic>
      <p:sp>
        <p:nvSpPr>
          <p:cNvPr id="11" name="TextBox 10">
            <a:extLst>
              <a:ext uri="{FF2B5EF4-FFF2-40B4-BE49-F238E27FC236}">
                <a16:creationId xmlns:a16="http://schemas.microsoft.com/office/drawing/2014/main" id="{B4B20738-1925-CF59-68AD-07AE36132D7E}"/>
              </a:ext>
            </a:extLst>
          </p:cNvPr>
          <p:cNvSpPr txBox="1"/>
          <p:nvPr/>
        </p:nvSpPr>
        <p:spPr>
          <a:xfrm>
            <a:off x="286756" y="922969"/>
            <a:ext cx="8222505" cy="2585323"/>
          </a:xfrm>
          <a:prstGeom prst="rect">
            <a:avLst/>
          </a:prstGeom>
          <a:noFill/>
        </p:spPr>
        <p:txBody>
          <a:bodyPr wrap="square" lIns="91440" tIns="45720" rIns="91440" bIns="45720" anchor="t">
            <a:spAutoFit/>
          </a:bodyPr>
          <a:lstStyle/>
          <a:p>
            <a:pPr>
              <a:defRPr/>
            </a:pPr>
            <a:r>
              <a:rPr lang="en-US" sz="5400" b="1" i="0" u="none" strike="noStrike">
                <a:solidFill>
                  <a:srgbClr val="E1004E"/>
                </a:solidFill>
                <a:effectLst/>
                <a:latin typeface="Overpass"/>
              </a:rPr>
              <a:t>A global skills </a:t>
            </a:r>
            <a:r>
              <a:rPr lang="en-US" sz="5400" b="1">
                <a:solidFill>
                  <a:srgbClr val="E1004E"/>
                </a:solidFill>
                <a:latin typeface="Overpass"/>
              </a:rPr>
              <a:t>shortage</a:t>
            </a:r>
            <a:endParaRPr lang="en-US" sz="5400" b="1">
              <a:solidFill>
                <a:srgbClr val="E1004E"/>
              </a:solidFill>
              <a:latin typeface="Calibri"/>
              <a:cs typeface="Calibri"/>
            </a:endParaRPr>
          </a:p>
          <a:p>
            <a:pPr>
              <a:defRPr/>
            </a:pPr>
            <a:r>
              <a:rPr lang="en-US" sz="5400" b="1" i="0" u="none" strike="noStrike">
                <a:solidFill>
                  <a:srgbClr val="E1004E"/>
                </a:solidFill>
                <a:effectLst/>
                <a:latin typeface="Overpass"/>
              </a:rPr>
              <a:t>is blocking access to clean, affordable energy</a:t>
            </a:r>
            <a:r>
              <a:rPr lang="en-US" sz="5400" b="0" i="0">
                <a:solidFill>
                  <a:srgbClr val="E1004E"/>
                </a:solidFill>
                <a:effectLst/>
                <a:latin typeface="Overpass"/>
              </a:rPr>
              <a:t>​</a:t>
            </a:r>
            <a:endParaRPr lang="en-US" sz="5400" b="1" i="0" u="none" strike="noStrike" kern="1200" cap="none" spc="0" normalizeH="0" baseline="0" noProof="0">
              <a:ln>
                <a:noFill/>
              </a:ln>
              <a:solidFill>
                <a:srgbClr val="E1004E"/>
              </a:solidFill>
              <a:effectLst/>
              <a:highlight>
                <a:srgbClr val="E1004E"/>
              </a:highlight>
              <a:uLnTx/>
              <a:uFillTx/>
              <a:latin typeface="Calibri"/>
              <a:cs typeface="Calibri"/>
            </a:endParaRPr>
          </a:p>
        </p:txBody>
      </p:sp>
      <p:pic>
        <p:nvPicPr>
          <p:cNvPr id="2" name="Picture 1">
            <a:extLst>
              <a:ext uri="{FF2B5EF4-FFF2-40B4-BE49-F238E27FC236}">
                <a16:creationId xmlns:a16="http://schemas.microsoft.com/office/drawing/2014/main" id="{C233D573-B80E-3DDA-69DD-EB4ECC4A0466}"/>
              </a:ext>
            </a:extLst>
          </p:cNvPr>
          <p:cNvPicPr>
            <a:picLocks noChangeAspect="1"/>
          </p:cNvPicPr>
          <p:nvPr/>
        </p:nvPicPr>
        <p:blipFill>
          <a:blip r:embed="rId4"/>
          <a:stretch>
            <a:fillRect/>
          </a:stretch>
        </p:blipFill>
        <p:spPr>
          <a:xfrm>
            <a:off x="458670" y="6196878"/>
            <a:ext cx="1135489" cy="323714"/>
          </a:xfrm>
          <a:prstGeom prst="rect">
            <a:avLst/>
          </a:prstGeom>
        </p:spPr>
      </p:pic>
    </p:spTree>
    <p:extLst>
      <p:ext uri="{BB962C8B-B14F-4D97-AF65-F5344CB8AC3E}">
        <p14:creationId xmlns:p14="http://schemas.microsoft.com/office/powerpoint/2010/main" val="37085801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76003A37-67FC-41EE-9028-8516C34DDB9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2529" y="6228178"/>
            <a:ext cx="1135489" cy="323714"/>
          </a:xfrm>
          <a:prstGeom prst="rect">
            <a:avLst/>
          </a:prstGeom>
        </p:spPr>
      </p:pic>
      <p:sp>
        <p:nvSpPr>
          <p:cNvPr id="25" name="TextBox 24">
            <a:extLst>
              <a:ext uri="{FF2B5EF4-FFF2-40B4-BE49-F238E27FC236}">
                <a16:creationId xmlns:a16="http://schemas.microsoft.com/office/drawing/2014/main" id="{A0CB9BD8-1AAB-4841-A144-89663A87AB25}"/>
              </a:ext>
            </a:extLst>
          </p:cNvPr>
          <p:cNvSpPr txBox="1"/>
          <p:nvPr/>
        </p:nvSpPr>
        <p:spPr>
          <a:xfrm>
            <a:off x="233632" y="212641"/>
            <a:ext cx="6704495" cy="1200329"/>
          </a:xfrm>
          <a:prstGeom prst="rect">
            <a:avLst/>
          </a:prstGeom>
          <a:noFill/>
        </p:spPr>
        <p:txBody>
          <a:bodyPr wrap="square" lIns="91440" tIns="45720" rIns="91440" bIns="45720" anchor="t">
            <a:spAutoFit/>
          </a:bodyPr>
          <a:lstStyle/>
          <a:p>
            <a:r>
              <a:rPr lang="en-GB" sz="2400" b="1">
                <a:solidFill>
                  <a:srgbClr val="FF5236"/>
                </a:solidFill>
                <a:ea typeface="+mn-lt"/>
                <a:cs typeface="+mn-lt"/>
              </a:rPr>
              <a:t>Skills development can help achieve climate targets, universal energy access and decent work  </a:t>
            </a:r>
            <a:endParaRPr lang="en-GB" sz="2400">
              <a:ea typeface="+mn-lt"/>
              <a:cs typeface="+mn-lt"/>
            </a:endParaRPr>
          </a:p>
          <a:p>
            <a:endParaRPr lang="en-GB" sz="2400" b="1">
              <a:solidFill>
                <a:srgbClr val="FF5236"/>
              </a:solidFill>
              <a:latin typeface="WordVisi_MSFontService"/>
            </a:endParaRPr>
          </a:p>
        </p:txBody>
      </p:sp>
      <p:pic>
        <p:nvPicPr>
          <p:cNvPr id="18" name="Picture 17">
            <a:extLst>
              <a:ext uri="{FF2B5EF4-FFF2-40B4-BE49-F238E27FC236}">
                <a16:creationId xmlns:a16="http://schemas.microsoft.com/office/drawing/2014/main" id="{4CB6A7C0-0294-4D99-A6A7-EE7B9C6D3B0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2529" y="6228178"/>
            <a:ext cx="1135489" cy="323714"/>
          </a:xfrm>
          <a:prstGeom prst="rect">
            <a:avLst/>
          </a:prstGeom>
        </p:spPr>
      </p:pic>
      <p:sp>
        <p:nvSpPr>
          <p:cNvPr id="26" name="TextBox 25">
            <a:extLst>
              <a:ext uri="{FF2B5EF4-FFF2-40B4-BE49-F238E27FC236}">
                <a16:creationId xmlns:a16="http://schemas.microsoft.com/office/drawing/2014/main" id="{704ADE7C-C144-4492-98C1-BE982B7A08C4}"/>
              </a:ext>
            </a:extLst>
          </p:cNvPr>
          <p:cNvSpPr txBox="1"/>
          <p:nvPr/>
        </p:nvSpPr>
        <p:spPr>
          <a:xfrm>
            <a:off x="228597" y="1184530"/>
            <a:ext cx="6490702" cy="2677656"/>
          </a:xfrm>
          <a:prstGeom prst="rect">
            <a:avLst/>
          </a:prstGeom>
          <a:noFill/>
        </p:spPr>
        <p:txBody>
          <a:bodyPr wrap="square">
            <a:spAutoFit/>
          </a:bodyPr>
          <a:lstStyle/>
          <a:p>
            <a:r>
              <a:rPr lang="en-GB" sz="1400">
                <a:latin typeface="Overpass"/>
                <a:ea typeface="+mn-lt"/>
                <a:cs typeface="+mn-lt"/>
              </a:rPr>
              <a:t>Providing clean, affordable and sustainable energy for all is crucial to tackling climate change and limiting future greenhouse gas emissions, while addressing global inequality and injustice. Decentralised renewable energy solutions – such as solar home systems, solar microgrids and efficient cookstoves – are vital to creating energy access in the world's most remote and marginalised communities.</a:t>
            </a:r>
          </a:p>
          <a:p>
            <a:endParaRPr lang="en-US" sz="1400">
              <a:latin typeface="Overpass"/>
            </a:endParaRPr>
          </a:p>
          <a:p>
            <a:r>
              <a:rPr lang="en-GB" sz="1400">
                <a:latin typeface="Overpass"/>
                <a:ea typeface="+mn-lt"/>
                <a:cs typeface="+mn-lt"/>
              </a:rPr>
              <a:t>Such solutions also serve to create decent work, better livelihoods and fairer, more inclusive economies.</a:t>
            </a:r>
            <a:endParaRPr lang="en-US" sz="1400">
              <a:latin typeface="Overpass"/>
            </a:endParaRPr>
          </a:p>
          <a:p>
            <a:endParaRPr lang="en-GB" sz="1400" b="1">
              <a:latin typeface="Overpass"/>
              <a:ea typeface="+mn-lt"/>
              <a:cs typeface="+mn-lt"/>
            </a:endParaRPr>
          </a:p>
          <a:p>
            <a:r>
              <a:rPr lang="en-US" sz="1400">
                <a:latin typeface="Overpass"/>
                <a:ea typeface="+mn-lt"/>
                <a:cs typeface="+mn-lt"/>
              </a:rPr>
              <a:t>The clean energy transition in energy-poor regions presents such a huge opportunity because the impacts on jobs and livelihoods are twofold: </a:t>
            </a:r>
          </a:p>
        </p:txBody>
      </p:sp>
      <p:grpSp>
        <p:nvGrpSpPr>
          <p:cNvPr id="2" name="Group 1">
            <a:extLst>
              <a:ext uri="{FF2B5EF4-FFF2-40B4-BE49-F238E27FC236}">
                <a16:creationId xmlns:a16="http://schemas.microsoft.com/office/drawing/2014/main" id="{ED00E9EE-564F-4E74-B5EC-CEACF385570F}"/>
              </a:ext>
            </a:extLst>
          </p:cNvPr>
          <p:cNvGrpSpPr/>
          <p:nvPr/>
        </p:nvGrpSpPr>
        <p:grpSpPr>
          <a:xfrm>
            <a:off x="233633" y="4180161"/>
            <a:ext cx="5751046" cy="2169825"/>
            <a:chOff x="307585" y="3677212"/>
            <a:chExt cx="5751046" cy="2169825"/>
          </a:xfrm>
        </p:grpSpPr>
        <p:pic>
          <p:nvPicPr>
            <p:cNvPr id="11" name="Picture 10">
              <a:extLst>
                <a:ext uri="{FF2B5EF4-FFF2-40B4-BE49-F238E27FC236}">
                  <a16:creationId xmlns:a16="http://schemas.microsoft.com/office/drawing/2014/main" id="{E8F66738-E4A2-46D9-B74A-4BEAD510E09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10095" y="3735185"/>
              <a:ext cx="480317" cy="472741"/>
            </a:xfrm>
            <a:prstGeom prst="rect">
              <a:avLst/>
            </a:prstGeom>
          </p:spPr>
        </p:pic>
        <p:sp>
          <p:nvSpPr>
            <p:cNvPr id="3" name="TextBox 2">
              <a:extLst>
                <a:ext uri="{FF2B5EF4-FFF2-40B4-BE49-F238E27FC236}">
                  <a16:creationId xmlns:a16="http://schemas.microsoft.com/office/drawing/2014/main" id="{D1799490-4A4B-4D7C-9823-CE5E275D2AC7}"/>
                </a:ext>
              </a:extLst>
            </p:cNvPr>
            <p:cNvSpPr txBox="1"/>
            <p:nvPr/>
          </p:nvSpPr>
          <p:spPr>
            <a:xfrm>
              <a:off x="952613" y="3677212"/>
              <a:ext cx="5106018" cy="216982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500" b="1" i="0" u="none" strike="noStrike" kern="1200" cap="none" spc="0" normalizeH="0" baseline="0" noProof="0">
                  <a:ln>
                    <a:noFill/>
                  </a:ln>
                  <a:solidFill>
                    <a:srgbClr val="FF5236"/>
                  </a:solidFill>
                  <a:effectLst/>
                  <a:uLnTx/>
                  <a:uFillTx/>
                  <a:latin typeface="Overpass" pitchFamily="2" charset="0"/>
                </a:rPr>
                <a:t>A skilled workforce is needed</a:t>
              </a:r>
              <a:r>
                <a:rPr lang="en-GB" sz="1500" b="1">
                  <a:solidFill>
                    <a:srgbClr val="FF5236"/>
                  </a:solidFill>
                  <a:latin typeface="Overpass" pitchFamily="2" charset="0"/>
                </a:rPr>
                <a:t> to deliver universal energy access, and this could create 4.5 million jobs by 2030 </a:t>
              </a:r>
              <a:r>
                <a:rPr lang="en-US" sz="1500" b="0" i="0" u="none" strike="noStrike">
                  <a:solidFill>
                    <a:srgbClr val="FF5236"/>
                  </a:solidFill>
                  <a:effectLst/>
                  <a:latin typeface="Overpass" pitchFamily="2" charset="0"/>
                </a:rPr>
                <a:t>(</a:t>
              </a:r>
              <a:r>
                <a:rPr lang="en-US" sz="1500" b="0" i="0" u="sng" strike="noStrike">
                  <a:solidFill>
                    <a:srgbClr val="0563C1"/>
                  </a:solidFill>
                  <a:effectLst/>
                  <a:latin typeface="Overpass" pitchFamily="2" charset="0"/>
                  <a:hlinkClick r:id="rId5"/>
                </a:rPr>
                <a:t>IRENA, 2013</a:t>
              </a:r>
              <a:r>
                <a:rPr lang="en-US" sz="1500" b="0" i="0" u="none" strike="noStrike">
                  <a:solidFill>
                    <a:srgbClr val="FF5236"/>
                  </a:solidFill>
                  <a:effectLst/>
                  <a:latin typeface="Overpass" pitchFamily="2" charset="0"/>
                </a:rPr>
                <a:t>)</a:t>
              </a:r>
              <a:r>
                <a:rPr lang="en-US" sz="1500" b="0" i="0" u="none" strike="noStrike">
                  <a:solidFill>
                    <a:srgbClr val="000000"/>
                  </a:solidFill>
                  <a:effectLst/>
                  <a:latin typeface="Overpass" pitchFamily="2" charset="0"/>
                </a:rPr>
                <a:t> </a:t>
              </a:r>
              <a:endParaRPr kumimoji="0" lang="en-GB" sz="1500" b="1" i="0" u="none" strike="noStrike" kern="1200" cap="none" spc="0" normalizeH="0" baseline="0" noProof="0">
                <a:ln>
                  <a:noFill/>
                </a:ln>
                <a:solidFill>
                  <a:prstClr val="black"/>
                </a:solidFill>
                <a:effectLst/>
                <a:uLnTx/>
                <a:uFillTx/>
                <a:latin typeface="Overpass"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500" b="0" i="0" u="none" strike="noStrike" kern="1200" cap="none" spc="0" normalizeH="0" baseline="0" noProof="0">
                <a:ln>
                  <a:noFill/>
                </a:ln>
                <a:solidFill>
                  <a:prstClr val="black"/>
                </a:solidFill>
                <a:effectLst/>
                <a:uLnTx/>
                <a:uFillTx/>
                <a:latin typeface="Overpass"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a:ln>
                    <a:noFill/>
                  </a:ln>
                  <a:solidFill>
                    <a:srgbClr val="FF5236"/>
                  </a:solidFill>
                  <a:effectLst/>
                  <a:uLnTx/>
                  <a:uFillTx/>
                  <a:latin typeface="Overpass" pitchFamily="2" charset="0"/>
                </a:rPr>
                <a:t>Energy access has a livelihoods multiplier effect on local and regional economies: up to 5x more productive jobs could be created or enhanced through the use of energy, as in the energy sector itself (</a:t>
              </a:r>
              <a:r>
                <a:rPr lang="en-US" sz="1500" b="0" i="0" u="sng" strike="noStrike">
                  <a:solidFill>
                    <a:srgbClr val="0563C1"/>
                  </a:solidFill>
                  <a:effectLst/>
                  <a:latin typeface="Overpass" pitchFamily="2" charset="0"/>
                  <a:hlinkClick r:id="rId6"/>
                </a:rPr>
                <a:t>Power for All, 2019</a:t>
              </a:r>
              <a:r>
                <a:rPr lang="en-US" sz="1500" b="0" i="0" u="sng" strike="noStrike">
                  <a:solidFill>
                    <a:srgbClr val="0563C1"/>
                  </a:solidFill>
                  <a:effectLst/>
                  <a:latin typeface="Overpass" pitchFamily="2" charset="0"/>
                </a:rPr>
                <a:t>)</a:t>
              </a:r>
              <a:endParaRPr kumimoji="0" lang="en-GB" sz="1500" b="1" i="0" u="none" strike="noStrike" kern="1200" cap="none" spc="0" normalizeH="0" baseline="0" noProof="0">
                <a:ln>
                  <a:noFill/>
                </a:ln>
                <a:solidFill>
                  <a:srgbClr val="FF5236"/>
                </a:solidFill>
                <a:effectLst/>
                <a:uLnTx/>
                <a:uFillTx/>
                <a:latin typeface="Overpass" pitchFamily="2" charset="0"/>
              </a:endParaRPr>
            </a:p>
          </p:txBody>
        </p:sp>
        <p:pic>
          <p:nvPicPr>
            <p:cNvPr id="15" name="Picture 14">
              <a:extLst>
                <a:ext uri="{FF2B5EF4-FFF2-40B4-BE49-F238E27FC236}">
                  <a16:creationId xmlns:a16="http://schemas.microsoft.com/office/drawing/2014/main" id="{34660865-CBEF-4838-973A-8E452E97DF8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07585" y="4790003"/>
              <a:ext cx="480317" cy="472741"/>
            </a:xfrm>
            <a:prstGeom prst="rect">
              <a:avLst/>
            </a:prstGeom>
          </p:spPr>
        </p:pic>
      </p:grpSp>
      <p:pic>
        <p:nvPicPr>
          <p:cNvPr id="16" name="Picture 15" descr="A picture containing building, person, dressed&#10;&#10;Description automatically generated">
            <a:extLst>
              <a:ext uri="{FF2B5EF4-FFF2-40B4-BE49-F238E27FC236}">
                <a16:creationId xmlns:a16="http://schemas.microsoft.com/office/drawing/2014/main" id="{CE63F9B1-F8DD-4002-A2FE-4482082B52CE}"/>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l="29351" r="33501" b="14689"/>
          <a:stretch/>
        </p:blipFill>
        <p:spPr>
          <a:xfrm>
            <a:off x="7068540" y="1"/>
            <a:ext cx="5123460" cy="6857999"/>
          </a:xfrm>
          <a:prstGeom prst="rect">
            <a:avLst/>
          </a:prstGeom>
        </p:spPr>
      </p:pic>
      <p:pic>
        <p:nvPicPr>
          <p:cNvPr id="5" name="Picture 4" descr="A picture containing sky, outdoor, person&#10;&#10;Description automatically generated">
            <a:extLst>
              <a:ext uri="{FF2B5EF4-FFF2-40B4-BE49-F238E27FC236}">
                <a16:creationId xmlns:a16="http://schemas.microsoft.com/office/drawing/2014/main" id="{0AFF0343-E51F-B2E6-7AAE-2A9350857C39}"/>
              </a:ext>
            </a:extLst>
          </p:cNvPr>
          <p:cNvPicPr>
            <a:picLocks noChangeAspect="1"/>
          </p:cNvPicPr>
          <p:nvPr/>
        </p:nvPicPr>
        <p:blipFill rotWithShape="1">
          <a:blip r:embed="rId8"/>
          <a:srcRect l="13842" r="36365"/>
          <a:stretch/>
        </p:blipFill>
        <p:spPr>
          <a:xfrm>
            <a:off x="7052691" y="11790"/>
            <a:ext cx="5123460" cy="6858000"/>
          </a:xfrm>
          <a:prstGeom prst="rect">
            <a:avLst/>
          </a:prstGeom>
        </p:spPr>
      </p:pic>
      <p:sp>
        <p:nvSpPr>
          <p:cNvPr id="17" name="Rectangle 16">
            <a:extLst>
              <a:ext uri="{FF2B5EF4-FFF2-40B4-BE49-F238E27FC236}">
                <a16:creationId xmlns:a16="http://schemas.microsoft.com/office/drawing/2014/main" id="{DD801BD8-5948-833B-57D2-69F22B9244E2}"/>
              </a:ext>
            </a:extLst>
          </p:cNvPr>
          <p:cNvSpPr/>
          <p:nvPr/>
        </p:nvSpPr>
        <p:spPr>
          <a:xfrm>
            <a:off x="0" y="6839954"/>
            <a:ext cx="12192000" cy="95693"/>
          </a:xfrm>
          <a:prstGeom prst="rect">
            <a:avLst/>
          </a:prstGeom>
          <a:solidFill>
            <a:srgbClr val="03E2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19" name="Rectangle 18">
            <a:extLst>
              <a:ext uri="{FF2B5EF4-FFF2-40B4-BE49-F238E27FC236}">
                <a16:creationId xmlns:a16="http://schemas.microsoft.com/office/drawing/2014/main" id="{C8A0D9E5-BF1E-69B9-63CA-40D6D9B5151F}"/>
              </a:ext>
            </a:extLst>
          </p:cNvPr>
          <p:cNvSpPr/>
          <p:nvPr/>
        </p:nvSpPr>
        <p:spPr>
          <a:xfrm rot="16200000">
            <a:off x="-3499150" y="3277496"/>
            <a:ext cx="7107297" cy="77296"/>
          </a:xfrm>
          <a:prstGeom prst="rect">
            <a:avLst/>
          </a:prstGeom>
          <a:solidFill>
            <a:srgbClr val="FF52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4" name="TextBox 3">
            <a:extLst>
              <a:ext uri="{FF2B5EF4-FFF2-40B4-BE49-F238E27FC236}">
                <a16:creationId xmlns:a16="http://schemas.microsoft.com/office/drawing/2014/main" id="{7943EBA8-15A0-06EB-59F4-7F7728C704AE}"/>
              </a:ext>
            </a:extLst>
          </p:cNvPr>
          <p:cNvSpPr txBox="1"/>
          <p:nvPr/>
        </p:nvSpPr>
        <p:spPr>
          <a:xfrm>
            <a:off x="9114607" y="6551892"/>
            <a:ext cx="3365054" cy="276999"/>
          </a:xfrm>
          <a:prstGeom prst="rect">
            <a:avLst/>
          </a:prstGeom>
          <a:noFill/>
        </p:spPr>
        <p:txBody>
          <a:bodyPr wrap="square">
            <a:spAutoFit/>
          </a:bodyPr>
          <a:lstStyle/>
          <a:p>
            <a:pPr algn="ctr"/>
            <a:r>
              <a:rPr lang="en-US" sz="1200" i="1">
                <a:solidFill>
                  <a:srgbClr val="E1004E"/>
                </a:solidFill>
                <a:highlight>
                  <a:srgbClr val="FFFF00"/>
                </a:highlight>
                <a:latin typeface="Overpass" panose="00000500000000000000" pitchFamily="2" charset="0"/>
              </a:rPr>
              <a:t>Image source: SCGJ 2021/Mlinda 2019. </a:t>
            </a:r>
            <a:endParaRPr lang="en-IN" sz="1200" i="1">
              <a:solidFill>
                <a:srgbClr val="E1004E"/>
              </a:solidFill>
              <a:highlight>
                <a:srgbClr val="FFFF00"/>
              </a:highlight>
            </a:endParaRPr>
          </a:p>
        </p:txBody>
      </p:sp>
    </p:spTree>
    <p:extLst>
      <p:ext uri="{BB962C8B-B14F-4D97-AF65-F5344CB8AC3E}">
        <p14:creationId xmlns:p14="http://schemas.microsoft.com/office/powerpoint/2010/main" val="31001810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76003A37-67FC-41EE-9028-8516C34DDB9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2529" y="6228178"/>
            <a:ext cx="1135489" cy="323714"/>
          </a:xfrm>
          <a:prstGeom prst="rect">
            <a:avLst/>
          </a:prstGeom>
        </p:spPr>
      </p:pic>
      <p:sp>
        <p:nvSpPr>
          <p:cNvPr id="25" name="TextBox 24">
            <a:extLst>
              <a:ext uri="{FF2B5EF4-FFF2-40B4-BE49-F238E27FC236}">
                <a16:creationId xmlns:a16="http://schemas.microsoft.com/office/drawing/2014/main" id="{A0CB9BD8-1AAB-4841-A144-89663A87AB25}"/>
              </a:ext>
            </a:extLst>
          </p:cNvPr>
          <p:cNvSpPr txBox="1"/>
          <p:nvPr/>
        </p:nvSpPr>
        <p:spPr>
          <a:xfrm>
            <a:off x="233633" y="212641"/>
            <a:ext cx="7430254" cy="707886"/>
          </a:xfrm>
          <a:prstGeom prst="rect">
            <a:avLst/>
          </a:prstGeom>
          <a:noFill/>
        </p:spPr>
        <p:txBody>
          <a:bodyPr wrap="square">
            <a:spAutoFit/>
          </a:bodyPr>
          <a:lstStyle/>
          <a:p>
            <a:r>
              <a:rPr lang="en-GB" sz="2000" b="1">
                <a:solidFill>
                  <a:srgbClr val="FF5236"/>
                </a:solidFill>
                <a:latin typeface="WordVisi_MSFontService"/>
              </a:rPr>
              <a:t>Skills development can help achieve climate targets, universal energy access and decent work  (continued)</a:t>
            </a:r>
          </a:p>
        </p:txBody>
      </p:sp>
      <p:pic>
        <p:nvPicPr>
          <p:cNvPr id="18" name="Picture 17">
            <a:extLst>
              <a:ext uri="{FF2B5EF4-FFF2-40B4-BE49-F238E27FC236}">
                <a16:creationId xmlns:a16="http://schemas.microsoft.com/office/drawing/2014/main" id="{4CB6A7C0-0294-4D99-A6A7-EE7B9C6D3B0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2529" y="6228178"/>
            <a:ext cx="1135489" cy="323714"/>
          </a:xfrm>
          <a:prstGeom prst="rect">
            <a:avLst/>
          </a:prstGeom>
        </p:spPr>
      </p:pic>
      <p:sp>
        <p:nvSpPr>
          <p:cNvPr id="26" name="TextBox 25">
            <a:extLst>
              <a:ext uri="{FF2B5EF4-FFF2-40B4-BE49-F238E27FC236}">
                <a16:creationId xmlns:a16="http://schemas.microsoft.com/office/drawing/2014/main" id="{704ADE7C-C144-4492-98C1-BE982B7A08C4}"/>
              </a:ext>
            </a:extLst>
          </p:cNvPr>
          <p:cNvSpPr txBox="1"/>
          <p:nvPr/>
        </p:nvSpPr>
        <p:spPr>
          <a:xfrm>
            <a:off x="228597" y="988326"/>
            <a:ext cx="6683608" cy="5047536"/>
          </a:xfrm>
          <a:prstGeom prst="rect">
            <a:avLst/>
          </a:prstGeom>
          <a:noFill/>
        </p:spPr>
        <p:txBody>
          <a:bodyPr wrap="square" lIns="91440" tIns="45720" rIns="91440" bIns="45720" anchor="t">
            <a:spAutoFit/>
          </a:bodyPr>
          <a:lstStyle/>
          <a:p>
            <a:r>
              <a:rPr lang="en-US" sz="1400" dirty="0">
                <a:latin typeface="Overpass"/>
                <a:ea typeface="+mn-lt"/>
                <a:cs typeface="+mn-lt"/>
              </a:rPr>
              <a:t>Despite the huge opportunity, the world is currently not on track to meet SDG7, universal energy access by 2030, and there are multiple barriers to overcome in achieving this, including rapid scaling of supportive policy environments, financing, last-mile distribution (including in humanitarian settings) and human capacity.</a:t>
            </a:r>
            <a:endParaRPr lang="en-GB" sz="1400">
              <a:latin typeface="Overpass"/>
              <a:ea typeface="+mn-lt"/>
              <a:cs typeface="+mn-lt"/>
            </a:endParaRPr>
          </a:p>
          <a:p>
            <a:endParaRPr lang="en-US" sz="1400">
              <a:latin typeface="Overpass"/>
              <a:ea typeface="+mn-lt"/>
              <a:cs typeface="+mn-lt"/>
            </a:endParaRPr>
          </a:p>
          <a:p>
            <a:r>
              <a:rPr lang="en-US" sz="1400" dirty="0">
                <a:solidFill>
                  <a:srgbClr val="E1004E"/>
                </a:solidFill>
                <a:latin typeface="Overpass"/>
                <a:ea typeface="+mn-lt"/>
                <a:cs typeface="+mn-lt"/>
              </a:rPr>
              <a:t>       So why the focus on skills and capacity? </a:t>
            </a:r>
          </a:p>
          <a:p>
            <a:r>
              <a:rPr lang="en-US" sz="1400" dirty="0">
                <a:latin typeface="Overpass"/>
                <a:ea typeface="+mn-lt"/>
                <a:cs typeface="+mn-lt"/>
              </a:rPr>
              <a:t>According to the World Economic Forum (</a:t>
            </a:r>
            <a:r>
              <a:rPr lang="en-US" sz="1400" dirty="0">
                <a:latin typeface="Overpass"/>
                <a:ea typeface="+mn-lt"/>
                <a:cs typeface="+mn-lt"/>
                <a:hlinkClick r:id="rId4"/>
              </a:rPr>
              <a:t>2018</a:t>
            </a:r>
            <a:r>
              <a:rPr lang="en-US" sz="1400" dirty="0">
                <a:latin typeface="Overpass"/>
                <a:ea typeface="+mn-lt"/>
                <a:cs typeface="+mn-lt"/>
              </a:rPr>
              <a:t>) ‘human capital, </a:t>
            </a:r>
            <a:r>
              <a:rPr lang="en-GB" sz="1400" dirty="0">
                <a:latin typeface="Overpass"/>
                <a:ea typeface="+mn-lt"/>
                <a:cs typeface="+mn-lt"/>
              </a:rPr>
              <a:t>which encompasses digital, technical, and vocational skills, is the area that is least prepared for the energy transition in emerging economies. </a:t>
            </a:r>
            <a:r>
              <a:rPr lang="en-US" sz="1400" dirty="0">
                <a:latin typeface="Overpass"/>
                <a:ea typeface="+mn-lt"/>
                <a:cs typeface="+mn-lt"/>
              </a:rPr>
              <a:t>In other words, the energy workforce of the future lacks the necessary skills to fully realize the transition.' The energy access sector is a part of this picture. Human capacity is also an area that, historically, has received less of a spotlight than other levers towards SDG7, such as financing or </a:t>
            </a:r>
            <a:r>
              <a:rPr lang="en-US" sz="1400" dirty="0" err="1">
                <a:latin typeface="Overpass"/>
                <a:ea typeface="+mn-lt"/>
                <a:cs typeface="+mn-lt"/>
              </a:rPr>
              <a:t>programme</a:t>
            </a:r>
            <a:r>
              <a:rPr lang="en-US" sz="1400" dirty="0">
                <a:latin typeface="Overpass"/>
                <a:ea typeface="+mn-lt"/>
                <a:cs typeface="+mn-lt"/>
              </a:rPr>
              <a:t>-level support. </a:t>
            </a:r>
            <a:endParaRPr lang="en-US" sz="1400" dirty="0">
              <a:latin typeface="Overpass"/>
              <a:cs typeface="Calibri" panose="020F0502020204030204"/>
            </a:endParaRPr>
          </a:p>
          <a:p>
            <a:endParaRPr lang="en-US" sz="1400" dirty="0">
              <a:latin typeface="Overpass"/>
              <a:ea typeface="+mn-lt"/>
              <a:cs typeface="+mn-lt"/>
            </a:endParaRPr>
          </a:p>
          <a:p>
            <a:r>
              <a:rPr lang="en-GB" sz="1400" dirty="0">
                <a:latin typeface="Overpass"/>
                <a:ea typeface="+mn-lt"/>
                <a:cs typeface="+mn-lt"/>
              </a:rPr>
              <a:t>A focus on skills also allows governments to meet multiple policy goals at the same time – around jobs, livelihoods, climate and energy. Conversely, the opportunity cost of </a:t>
            </a:r>
            <a:r>
              <a:rPr lang="en-GB" sz="1400" u="sng" dirty="0">
                <a:latin typeface="Overpass"/>
                <a:ea typeface="+mn-lt"/>
                <a:cs typeface="+mn-lt"/>
              </a:rPr>
              <a:t>not</a:t>
            </a:r>
            <a:r>
              <a:rPr lang="en-GB" sz="1400" dirty="0">
                <a:latin typeface="Overpass"/>
                <a:ea typeface="+mn-lt"/>
                <a:cs typeface="+mn-lt"/>
              </a:rPr>
              <a:t> prioritising energy access skills is huge: ‘The lack of a skilled energy access workforce in emerging markets may hinder the achievement of government electrification targets, slow down the growth of more resilient energy infrastructure, and limit the potential of the energy sector to unlock major employment benefits.’ </a:t>
            </a:r>
            <a:r>
              <a:rPr lang="en-US" sz="1400" dirty="0">
                <a:latin typeface="Overpass"/>
                <a:ea typeface="+mn-lt"/>
                <a:cs typeface="+mn-lt"/>
              </a:rPr>
              <a:t>(</a:t>
            </a:r>
            <a:r>
              <a:rPr lang="en-US" sz="1400" dirty="0">
                <a:latin typeface="Overpass"/>
                <a:ea typeface="+mn-lt"/>
                <a:cs typeface="+mn-lt"/>
                <a:hlinkClick r:id="rId5"/>
              </a:rPr>
              <a:t>Shirley et al., 2020</a:t>
            </a:r>
            <a:r>
              <a:rPr lang="en-US" sz="1400" dirty="0">
                <a:latin typeface="Overpass"/>
                <a:ea typeface="+mn-lt"/>
                <a:cs typeface="+mn-lt"/>
              </a:rPr>
              <a:t>).</a:t>
            </a:r>
            <a:endParaRPr lang="en-US" sz="1400" dirty="0">
              <a:latin typeface="Overpass"/>
            </a:endParaRPr>
          </a:p>
          <a:p>
            <a:endParaRPr lang="en-US" sz="1400" dirty="0">
              <a:latin typeface="Overpass"/>
              <a:ea typeface="+mn-lt"/>
              <a:cs typeface="+mn-lt"/>
            </a:endParaRPr>
          </a:p>
          <a:p>
            <a:r>
              <a:rPr lang="en-GB" sz="1400" dirty="0">
                <a:latin typeface="Overpass"/>
                <a:ea typeface="+mn-lt"/>
                <a:cs typeface="+mn-lt"/>
              </a:rPr>
              <a:t>The nature and size of DRE markets are very different across countries. The observations in the presentation skew towards India and East Africa, regions with large and established DRE markets.</a:t>
            </a:r>
            <a:endParaRPr lang="en-US" sz="1400" dirty="0">
              <a:latin typeface="Overpass"/>
              <a:ea typeface="+mn-lt"/>
              <a:cs typeface="+mn-lt"/>
            </a:endParaRPr>
          </a:p>
        </p:txBody>
      </p:sp>
      <p:pic>
        <p:nvPicPr>
          <p:cNvPr id="16" name="Picture 15" descr="A picture containing building, person, dressed&#10;&#10;Description automatically generated">
            <a:extLst>
              <a:ext uri="{FF2B5EF4-FFF2-40B4-BE49-F238E27FC236}">
                <a16:creationId xmlns:a16="http://schemas.microsoft.com/office/drawing/2014/main" id="{CE63F9B1-F8DD-4002-A2FE-4482082B52CE}"/>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l="29351" r="33501" b="14689"/>
          <a:stretch/>
        </p:blipFill>
        <p:spPr>
          <a:xfrm>
            <a:off x="7068540" y="1"/>
            <a:ext cx="5123460" cy="6857999"/>
          </a:xfrm>
          <a:prstGeom prst="rect">
            <a:avLst/>
          </a:prstGeom>
        </p:spPr>
      </p:pic>
      <p:pic>
        <p:nvPicPr>
          <p:cNvPr id="5" name="Picture 4" descr="A picture containing sky, outdoor, person&#10;&#10;Description automatically generated">
            <a:extLst>
              <a:ext uri="{FF2B5EF4-FFF2-40B4-BE49-F238E27FC236}">
                <a16:creationId xmlns:a16="http://schemas.microsoft.com/office/drawing/2014/main" id="{0AFF0343-E51F-B2E6-7AAE-2A9350857C39}"/>
              </a:ext>
            </a:extLst>
          </p:cNvPr>
          <p:cNvPicPr>
            <a:picLocks noChangeAspect="1"/>
          </p:cNvPicPr>
          <p:nvPr/>
        </p:nvPicPr>
        <p:blipFill rotWithShape="1">
          <a:blip r:embed="rId7"/>
          <a:srcRect l="13842" r="36365"/>
          <a:stretch/>
        </p:blipFill>
        <p:spPr>
          <a:xfrm>
            <a:off x="7052691" y="11790"/>
            <a:ext cx="5123460" cy="6858000"/>
          </a:xfrm>
          <a:prstGeom prst="rect">
            <a:avLst/>
          </a:prstGeom>
        </p:spPr>
      </p:pic>
      <p:sp>
        <p:nvSpPr>
          <p:cNvPr id="17" name="Rectangle 16">
            <a:extLst>
              <a:ext uri="{FF2B5EF4-FFF2-40B4-BE49-F238E27FC236}">
                <a16:creationId xmlns:a16="http://schemas.microsoft.com/office/drawing/2014/main" id="{DD801BD8-5948-833B-57D2-69F22B9244E2}"/>
              </a:ext>
            </a:extLst>
          </p:cNvPr>
          <p:cNvSpPr/>
          <p:nvPr/>
        </p:nvSpPr>
        <p:spPr>
          <a:xfrm>
            <a:off x="0" y="6839954"/>
            <a:ext cx="12192000" cy="95693"/>
          </a:xfrm>
          <a:prstGeom prst="rect">
            <a:avLst/>
          </a:prstGeom>
          <a:solidFill>
            <a:srgbClr val="03E2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19" name="Rectangle 18">
            <a:extLst>
              <a:ext uri="{FF2B5EF4-FFF2-40B4-BE49-F238E27FC236}">
                <a16:creationId xmlns:a16="http://schemas.microsoft.com/office/drawing/2014/main" id="{C8A0D9E5-BF1E-69B9-63CA-40D6D9B5151F}"/>
              </a:ext>
            </a:extLst>
          </p:cNvPr>
          <p:cNvSpPr/>
          <p:nvPr/>
        </p:nvSpPr>
        <p:spPr>
          <a:xfrm rot="16200000">
            <a:off x="-3499150" y="3277496"/>
            <a:ext cx="7107297" cy="77296"/>
          </a:xfrm>
          <a:prstGeom prst="rect">
            <a:avLst/>
          </a:prstGeom>
          <a:solidFill>
            <a:srgbClr val="FF52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pic>
        <p:nvPicPr>
          <p:cNvPr id="6" name="Graphic 5" descr="Badge Question Mark outline">
            <a:extLst>
              <a:ext uri="{FF2B5EF4-FFF2-40B4-BE49-F238E27FC236}">
                <a16:creationId xmlns:a16="http://schemas.microsoft.com/office/drawing/2014/main" id="{4FA8E316-1BD2-F369-E45B-1CAE5668259A}"/>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233633" y="1987169"/>
            <a:ext cx="336482" cy="336482"/>
          </a:xfrm>
          <a:prstGeom prst="rect">
            <a:avLst/>
          </a:prstGeom>
        </p:spPr>
      </p:pic>
      <p:pic>
        <p:nvPicPr>
          <p:cNvPr id="2" name="Picture 2">
            <a:extLst>
              <a:ext uri="{FF2B5EF4-FFF2-40B4-BE49-F238E27FC236}">
                <a16:creationId xmlns:a16="http://schemas.microsoft.com/office/drawing/2014/main" id="{A73E0D89-52A4-B87B-4895-7AF9E0CEF743}"/>
              </a:ext>
            </a:extLst>
          </p:cNvPr>
          <p:cNvPicPr>
            <a:picLocks noChangeAspect="1"/>
          </p:cNvPicPr>
          <p:nvPr/>
        </p:nvPicPr>
        <p:blipFill rotWithShape="1">
          <a:blip r:embed="rId10"/>
          <a:srcRect l="34262" t="182" r="17544" b="-100"/>
          <a:stretch/>
        </p:blipFill>
        <p:spPr>
          <a:xfrm>
            <a:off x="7070926" y="-238414"/>
            <a:ext cx="5109546" cy="7093213"/>
          </a:xfrm>
          <a:prstGeom prst="rect">
            <a:avLst/>
          </a:prstGeom>
        </p:spPr>
      </p:pic>
      <p:sp>
        <p:nvSpPr>
          <p:cNvPr id="3" name="TextBox 2">
            <a:extLst>
              <a:ext uri="{FF2B5EF4-FFF2-40B4-BE49-F238E27FC236}">
                <a16:creationId xmlns:a16="http://schemas.microsoft.com/office/drawing/2014/main" id="{C97C012E-03CF-3D8C-270A-C0A662DBC835}"/>
              </a:ext>
            </a:extLst>
          </p:cNvPr>
          <p:cNvSpPr txBox="1"/>
          <p:nvPr/>
        </p:nvSpPr>
        <p:spPr>
          <a:xfrm>
            <a:off x="9228338" y="6551892"/>
            <a:ext cx="3365054" cy="276999"/>
          </a:xfrm>
          <a:prstGeom prst="rect">
            <a:avLst/>
          </a:prstGeom>
          <a:noFill/>
        </p:spPr>
        <p:txBody>
          <a:bodyPr wrap="square" lIns="91440" tIns="45720" rIns="91440" bIns="45720" anchor="t">
            <a:spAutoFit/>
          </a:bodyPr>
          <a:lstStyle/>
          <a:p>
            <a:pPr algn="ctr"/>
            <a:r>
              <a:rPr lang="en-US" sz="1200" i="1">
                <a:solidFill>
                  <a:srgbClr val="E1004E"/>
                </a:solidFill>
                <a:highlight>
                  <a:srgbClr val="FFFF00"/>
                </a:highlight>
                <a:latin typeface="Overpass"/>
              </a:rPr>
              <a:t>Image source: Kakuma Ventures </a:t>
            </a:r>
            <a:endParaRPr lang="en-IN" sz="1200" i="1">
              <a:solidFill>
                <a:srgbClr val="E1004E"/>
              </a:solidFill>
              <a:highlight>
                <a:srgbClr val="FFFF00"/>
              </a:highlight>
            </a:endParaRPr>
          </a:p>
        </p:txBody>
      </p:sp>
    </p:spTree>
    <p:extLst>
      <p:ext uri="{BB962C8B-B14F-4D97-AF65-F5344CB8AC3E}">
        <p14:creationId xmlns:p14="http://schemas.microsoft.com/office/powerpoint/2010/main" val="25772036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76003A37-67FC-41EE-9028-8516C34DDB9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2529" y="6228178"/>
            <a:ext cx="1135489" cy="323714"/>
          </a:xfrm>
          <a:prstGeom prst="rect">
            <a:avLst/>
          </a:prstGeom>
        </p:spPr>
      </p:pic>
      <p:pic>
        <p:nvPicPr>
          <p:cNvPr id="18" name="Picture 17">
            <a:extLst>
              <a:ext uri="{FF2B5EF4-FFF2-40B4-BE49-F238E27FC236}">
                <a16:creationId xmlns:a16="http://schemas.microsoft.com/office/drawing/2014/main" id="{4CB6A7C0-0294-4D99-A6A7-EE7B9C6D3B0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2529" y="6228178"/>
            <a:ext cx="1135489" cy="323714"/>
          </a:xfrm>
          <a:prstGeom prst="rect">
            <a:avLst/>
          </a:prstGeom>
        </p:spPr>
      </p:pic>
      <p:sp>
        <p:nvSpPr>
          <p:cNvPr id="26" name="TextBox 25">
            <a:extLst>
              <a:ext uri="{FF2B5EF4-FFF2-40B4-BE49-F238E27FC236}">
                <a16:creationId xmlns:a16="http://schemas.microsoft.com/office/drawing/2014/main" id="{704ADE7C-C144-4492-98C1-BE982B7A08C4}"/>
              </a:ext>
            </a:extLst>
          </p:cNvPr>
          <p:cNvSpPr txBox="1"/>
          <p:nvPr/>
        </p:nvSpPr>
        <p:spPr>
          <a:xfrm>
            <a:off x="124372" y="1160445"/>
            <a:ext cx="7967505" cy="5093702"/>
          </a:xfrm>
          <a:prstGeom prst="rect">
            <a:avLst/>
          </a:prstGeom>
          <a:noFill/>
        </p:spPr>
        <p:txBody>
          <a:bodyPr wrap="square" lIns="91440" tIns="45720" rIns="91440" bIns="45720" anchor="t">
            <a:spAutoFit/>
          </a:bodyPr>
          <a:lstStyle/>
          <a:p>
            <a:pPr marL="171450" indent="-171450">
              <a:buFont typeface="Arial"/>
              <a:buChar char="•"/>
            </a:pPr>
            <a:r>
              <a:rPr lang="en-GB" sz="1300" dirty="0">
                <a:latin typeface="Overpass"/>
                <a:ea typeface="+mn-lt"/>
                <a:cs typeface="+mn-lt"/>
              </a:rPr>
              <a:t>The biggest skills gap is in sub-Saharan Africa  -  600 million people lack access to electricity, but there are only 76,000 jobs in renewable energy across the continent </a:t>
            </a:r>
            <a:r>
              <a:rPr lang="en-GB" sz="1300" u="sng" dirty="0">
                <a:latin typeface="Overpass"/>
                <a:ea typeface="+mn-lt"/>
                <a:cs typeface="+mn-lt"/>
                <a:hlinkClick r:id="rId4"/>
              </a:rPr>
              <a:t>(IRENA, 2018)</a:t>
            </a:r>
            <a:r>
              <a:rPr lang="en-GB" sz="1300" dirty="0">
                <a:latin typeface="Overpass"/>
                <a:ea typeface="+mn-lt"/>
                <a:cs typeface="+mn-lt"/>
              </a:rPr>
              <a:t>.</a:t>
            </a:r>
          </a:p>
          <a:p>
            <a:pPr marL="171450" indent="-171450">
              <a:buFont typeface="Arial"/>
              <a:buChar char="•"/>
            </a:pPr>
            <a:endParaRPr lang="en-GB" sz="1300" dirty="0">
              <a:latin typeface="Overpass"/>
              <a:cs typeface="Calibri" panose="020F0502020204030204"/>
            </a:endParaRPr>
          </a:p>
          <a:p>
            <a:pPr marL="171450" indent="-171450">
              <a:buFont typeface="Arial"/>
              <a:buChar char="•"/>
            </a:pPr>
            <a:r>
              <a:rPr lang="en-GB" sz="1300" dirty="0">
                <a:latin typeface="Overpass"/>
                <a:ea typeface="+mn-lt"/>
                <a:cs typeface="+mn-lt"/>
              </a:rPr>
              <a:t>Approximately 12 to 13 million young people across Africa enter the job market every year, but just three million get formal jobs (</a:t>
            </a:r>
            <a:r>
              <a:rPr lang="en-GB" sz="1300" u="sng" dirty="0">
                <a:latin typeface="Overpass"/>
                <a:ea typeface="+mn-lt"/>
                <a:cs typeface="+mn-lt"/>
                <a:hlinkClick r:id="rId5"/>
              </a:rPr>
              <a:t>ADB, 2018</a:t>
            </a:r>
            <a:r>
              <a:rPr lang="en-GB" sz="1300" dirty="0">
                <a:latin typeface="Overpass"/>
                <a:ea typeface="+mn-lt"/>
                <a:cs typeface="+mn-lt"/>
              </a:rPr>
              <a:t>). The energy access sector as a whole is less well-known in SSA than in India, so it can be hard to convince young people to move into a field their parents and teachers do not know about [RS].</a:t>
            </a:r>
            <a:endParaRPr lang="en-GB" sz="1300" dirty="0">
              <a:latin typeface="Overpass"/>
              <a:cs typeface="Calibri"/>
            </a:endParaRPr>
          </a:p>
          <a:p>
            <a:pPr marL="171450" indent="-171450">
              <a:buFont typeface="Arial"/>
              <a:buChar char="•"/>
            </a:pPr>
            <a:endParaRPr lang="en-GB" sz="1300" dirty="0">
              <a:latin typeface="Overpass"/>
              <a:cs typeface="Calibri"/>
            </a:endParaRPr>
          </a:p>
          <a:p>
            <a:pPr marL="171450" indent="-171450">
              <a:buFont typeface="Arial"/>
              <a:buChar char="•"/>
            </a:pPr>
            <a:r>
              <a:rPr lang="en-GB" sz="1300" dirty="0">
                <a:latin typeface="Overpass"/>
                <a:ea typeface="+mn-lt"/>
                <a:cs typeface="+mn-lt"/>
              </a:rPr>
              <a:t>Some large-scale government-led efforts in SSA have yielded results at scale, for example, Nigeria’s Rural Electrification Agency created 5,000 jobs in 2018 (</a:t>
            </a:r>
            <a:r>
              <a:rPr lang="en-GB" sz="1300" u="sng" dirty="0">
                <a:latin typeface="Overpass"/>
                <a:ea typeface="+mn-lt"/>
                <a:cs typeface="+mn-lt"/>
                <a:hlinkClick r:id="rId6"/>
              </a:rPr>
              <a:t>Power for All, 2018</a:t>
            </a:r>
            <a:r>
              <a:rPr lang="en-GB" sz="1300" dirty="0">
                <a:latin typeface="Overpass"/>
                <a:ea typeface="+mn-lt"/>
                <a:cs typeface="+mn-lt"/>
              </a:rPr>
              <a:t>) and the Togolese Agency for Rural Electrification enabled the training of 3,000 technicians as part of its electrification roll-out. </a:t>
            </a:r>
            <a:endParaRPr lang="en-GB" sz="1300" dirty="0">
              <a:latin typeface="Overpass"/>
              <a:cs typeface="Calibri"/>
            </a:endParaRPr>
          </a:p>
          <a:p>
            <a:pPr marL="171450" indent="-171450">
              <a:buFont typeface="Arial"/>
              <a:buChar char="•"/>
            </a:pPr>
            <a:endParaRPr lang="en-GB" sz="1300" dirty="0">
              <a:latin typeface="Overpass"/>
              <a:cs typeface="Calibri"/>
            </a:endParaRPr>
          </a:p>
          <a:p>
            <a:pPr marL="171450" indent="-171450">
              <a:buFont typeface="Arial"/>
              <a:buChar char="•"/>
            </a:pPr>
            <a:r>
              <a:rPr lang="en-GB" sz="1300" dirty="0">
                <a:latin typeface="Overpass"/>
                <a:ea typeface="+mn-lt"/>
                <a:cs typeface="+mn-lt"/>
              </a:rPr>
              <a:t>By contrast, in India, there are half as many people without electricity and 10 times more people working in the solar PV sector alone (</a:t>
            </a:r>
            <a:r>
              <a:rPr lang="en-GB" sz="1300" u="sng" dirty="0">
                <a:latin typeface="Overpass"/>
                <a:ea typeface="+mn-lt"/>
                <a:cs typeface="+mn-lt"/>
                <a:hlinkClick r:id="rId7"/>
              </a:rPr>
              <a:t>Shirley, 2018</a:t>
            </a:r>
            <a:r>
              <a:rPr lang="en-GB" sz="1300" dirty="0">
                <a:latin typeface="Overpass"/>
                <a:ea typeface="+mn-lt"/>
                <a:cs typeface="+mn-lt"/>
              </a:rPr>
              <a:t>) with a more mature energy access market and more facilities for training and brokering candidates and the job market (RS). </a:t>
            </a:r>
            <a:endParaRPr lang="en-GB" sz="1300" dirty="0">
              <a:latin typeface="Overpass"/>
              <a:cs typeface="Calibri"/>
            </a:endParaRPr>
          </a:p>
          <a:p>
            <a:pPr marL="171450" indent="-171450">
              <a:buFont typeface="Arial"/>
              <a:buChar char="•"/>
            </a:pPr>
            <a:endParaRPr lang="en-GB" sz="1300" dirty="0">
              <a:latin typeface="Overpass"/>
              <a:cs typeface="Calibri"/>
            </a:endParaRPr>
          </a:p>
          <a:p>
            <a:pPr marL="171450" indent="-171450">
              <a:buFont typeface="Arial"/>
              <a:buChar char="•"/>
            </a:pPr>
            <a:r>
              <a:rPr lang="en-GB" sz="1300" dirty="0">
                <a:latin typeface="Overpass"/>
                <a:ea typeface="+mn-lt"/>
                <a:cs typeface="+mn-lt"/>
              </a:rPr>
              <a:t>The skills gap in India is huge, but there is significant government-led activity that is helping tackle this:  ‘India is pushing to build 175 gigawatts of solar and wind energy by 2022. Achieving this goal will require 300,000 renewable energy workers, a substantial increase on current numbers.’ (</a:t>
            </a:r>
            <a:r>
              <a:rPr lang="en-GB" sz="1300" u="sng" dirty="0">
                <a:latin typeface="Overpass"/>
                <a:ea typeface="+mn-lt"/>
                <a:cs typeface="+mn-lt"/>
                <a:hlinkClick r:id="rId6"/>
              </a:rPr>
              <a:t>Power for All, 2018</a:t>
            </a:r>
            <a:r>
              <a:rPr lang="en-GB" sz="1300" dirty="0">
                <a:latin typeface="Overpass"/>
                <a:ea typeface="+mn-lt"/>
                <a:cs typeface="+mn-lt"/>
              </a:rPr>
              <a:t>). There are also significant skills pushes through the Skills Council for Green Jobs, which are going a considerable way to address technical training (although not necessarily other skills gaps) (IR).</a:t>
            </a:r>
            <a:endParaRPr lang="en-GB" sz="1300" dirty="0">
              <a:latin typeface="Overpass"/>
              <a:cs typeface="Calibri"/>
            </a:endParaRPr>
          </a:p>
          <a:p>
            <a:pPr marL="171450" indent="-171450">
              <a:buFont typeface="Arial"/>
              <a:buChar char="•"/>
            </a:pPr>
            <a:endParaRPr lang="en-GB" sz="1300" dirty="0">
              <a:latin typeface="Overpass"/>
              <a:cs typeface="Calibri"/>
            </a:endParaRPr>
          </a:p>
          <a:p>
            <a:pPr marL="171450" indent="-171450">
              <a:buFont typeface="Arial"/>
              <a:buChar char="•"/>
            </a:pPr>
            <a:r>
              <a:rPr lang="en-GB" sz="1300" dirty="0">
                <a:latin typeface="Overpass"/>
                <a:ea typeface="+mn-lt"/>
                <a:cs typeface="+mn-lt"/>
              </a:rPr>
              <a:t>In India, an increased focus on decentralised solutions like rooftop solar and microgrids can significantly increase the job-creation potential of India’s 500 gigawatts non-fossil fuel electricity generation capacity target. 'The distributed nature of these projects makes them more labour intensive than utility-scale projects, thereby increasing the jobs created across the project deployment cycle' </a:t>
            </a:r>
            <a:r>
              <a:rPr lang="en-GB" sz="1300" dirty="0">
                <a:latin typeface="Overpass"/>
                <a:ea typeface="+mn-lt"/>
                <a:cs typeface="+mn-lt"/>
                <a:hlinkClick r:id="" action="ppaction://noaction"/>
              </a:rPr>
              <a:t>(</a:t>
            </a:r>
            <a:r>
              <a:rPr lang="en-GB" sz="1300" dirty="0">
                <a:latin typeface="Overpass"/>
                <a:ea typeface="+mn-lt"/>
                <a:cs typeface="+mn-lt"/>
                <a:hlinkClick r:id="rId8"/>
              </a:rPr>
              <a:t>CEEW et al. 2022</a:t>
            </a:r>
            <a:r>
              <a:rPr lang="en-GB" sz="1300" dirty="0">
                <a:latin typeface="Overpass"/>
                <a:ea typeface="+mn-lt"/>
                <a:cs typeface="+mn-lt"/>
                <a:hlinkClick r:id="" action="ppaction://noaction"/>
              </a:rPr>
              <a:t>)</a:t>
            </a:r>
            <a:r>
              <a:rPr lang="en-GB" sz="1300" dirty="0">
                <a:latin typeface="Overpass"/>
                <a:ea typeface="+mn-lt"/>
                <a:cs typeface="+mn-lt"/>
              </a:rPr>
              <a:t>.</a:t>
            </a:r>
            <a:endParaRPr lang="en-GB" sz="1300" dirty="0">
              <a:latin typeface="Overpass"/>
              <a:cs typeface="Calibri" panose="020F0502020204030204"/>
            </a:endParaRPr>
          </a:p>
        </p:txBody>
      </p:sp>
      <p:grpSp>
        <p:nvGrpSpPr>
          <p:cNvPr id="6" name="Group 5">
            <a:extLst>
              <a:ext uri="{FF2B5EF4-FFF2-40B4-BE49-F238E27FC236}">
                <a16:creationId xmlns:a16="http://schemas.microsoft.com/office/drawing/2014/main" id="{43623743-8BFA-4397-8C0B-63DE861D32EC}"/>
              </a:ext>
            </a:extLst>
          </p:cNvPr>
          <p:cNvGrpSpPr/>
          <p:nvPr/>
        </p:nvGrpSpPr>
        <p:grpSpPr>
          <a:xfrm>
            <a:off x="8141689" y="25356"/>
            <a:ext cx="4474464" cy="4838482"/>
            <a:chOff x="7190946" y="0"/>
            <a:chExt cx="5001054" cy="4838482"/>
          </a:xfrm>
        </p:grpSpPr>
        <p:pic>
          <p:nvPicPr>
            <p:cNvPr id="3" name="Picture 2">
              <a:extLst>
                <a:ext uri="{FF2B5EF4-FFF2-40B4-BE49-F238E27FC236}">
                  <a16:creationId xmlns:a16="http://schemas.microsoft.com/office/drawing/2014/main" id="{20B96CC6-8217-497D-B89A-F76E5A77CE46}"/>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7190946" y="0"/>
              <a:ext cx="5001054" cy="2152433"/>
            </a:xfrm>
            <a:prstGeom prst="rect">
              <a:avLst/>
            </a:prstGeom>
          </p:spPr>
        </p:pic>
        <p:pic>
          <p:nvPicPr>
            <p:cNvPr id="4" name="Picture 3">
              <a:extLst>
                <a:ext uri="{FF2B5EF4-FFF2-40B4-BE49-F238E27FC236}">
                  <a16:creationId xmlns:a16="http://schemas.microsoft.com/office/drawing/2014/main" id="{985020CC-FA92-44E9-9AAD-BB9C807F5B8F}"/>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7190946" y="2152433"/>
              <a:ext cx="5001054" cy="2686049"/>
            </a:xfrm>
            <a:prstGeom prst="rect">
              <a:avLst/>
            </a:prstGeom>
          </p:spPr>
        </p:pic>
      </p:grpSp>
      <p:sp>
        <p:nvSpPr>
          <p:cNvPr id="15" name="TextBox 14">
            <a:extLst>
              <a:ext uri="{FF2B5EF4-FFF2-40B4-BE49-F238E27FC236}">
                <a16:creationId xmlns:a16="http://schemas.microsoft.com/office/drawing/2014/main" id="{7F47DCDE-E347-280B-0B9F-EEAD8C47AC92}"/>
              </a:ext>
            </a:extLst>
          </p:cNvPr>
          <p:cNvSpPr txBox="1"/>
          <p:nvPr/>
        </p:nvSpPr>
        <p:spPr>
          <a:xfrm>
            <a:off x="324469" y="128757"/>
            <a:ext cx="7454238" cy="830997"/>
          </a:xfrm>
          <a:prstGeom prst="rect">
            <a:avLst/>
          </a:prstGeom>
          <a:noFill/>
        </p:spPr>
        <p:txBody>
          <a:bodyPr wrap="square">
            <a:spAutoFit/>
          </a:bodyPr>
          <a:lstStyle/>
          <a:p>
            <a:r>
              <a:rPr lang="en-GB" sz="2400" b="1">
                <a:solidFill>
                  <a:srgbClr val="FF5236"/>
                </a:solidFill>
                <a:latin typeface="Overpass"/>
              </a:rPr>
              <a:t>Quantifying the skills gap in two key geographies: </a:t>
            </a:r>
            <a:endParaRPr lang="en-US" sz="2400">
              <a:solidFill>
                <a:srgbClr val="FF5236"/>
              </a:solidFill>
              <a:latin typeface="Overpass"/>
            </a:endParaRPr>
          </a:p>
          <a:p>
            <a:r>
              <a:rPr lang="en-GB" sz="2400" b="1">
                <a:solidFill>
                  <a:srgbClr val="FF5236"/>
                </a:solidFill>
                <a:latin typeface="Overpass"/>
              </a:rPr>
              <a:t>India and sub-Saharan Africa</a:t>
            </a:r>
            <a:endParaRPr lang="en-US" sz="2400">
              <a:solidFill>
                <a:srgbClr val="FF5236"/>
              </a:solidFill>
              <a:latin typeface="Overpass"/>
            </a:endParaRPr>
          </a:p>
        </p:txBody>
      </p:sp>
      <p:pic>
        <p:nvPicPr>
          <p:cNvPr id="9" name="Picture 8" descr="A picture containing person, indoor&#10;&#10;Description automatically generated">
            <a:extLst>
              <a:ext uri="{FF2B5EF4-FFF2-40B4-BE49-F238E27FC236}">
                <a16:creationId xmlns:a16="http://schemas.microsoft.com/office/drawing/2014/main" id="{19A039C5-C26D-0B03-4191-513845EF9FAA}"/>
              </a:ext>
            </a:extLst>
          </p:cNvPr>
          <p:cNvPicPr>
            <a:picLocks noChangeAspect="1"/>
          </p:cNvPicPr>
          <p:nvPr/>
        </p:nvPicPr>
        <p:blipFill rotWithShape="1">
          <a:blip r:embed="rId11"/>
          <a:srcRect t="13184" b="3693"/>
          <a:stretch/>
        </p:blipFill>
        <p:spPr>
          <a:xfrm>
            <a:off x="8141689" y="0"/>
            <a:ext cx="4489343" cy="2487169"/>
          </a:xfrm>
          <a:prstGeom prst="rect">
            <a:avLst/>
          </a:prstGeom>
        </p:spPr>
      </p:pic>
      <p:pic>
        <p:nvPicPr>
          <p:cNvPr id="11" name="Picture 10" descr="A person wearing glasses&#10;&#10;Description automatically generated with low confidence">
            <a:extLst>
              <a:ext uri="{FF2B5EF4-FFF2-40B4-BE49-F238E27FC236}">
                <a16:creationId xmlns:a16="http://schemas.microsoft.com/office/drawing/2014/main" id="{0658DAD3-975B-2F21-A0F7-F73939B9E7FF}"/>
              </a:ext>
            </a:extLst>
          </p:cNvPr>
          <p:cNvPicPr>
            <a:picLocks noChangeAspect="1"/>
          </p:cNvPicPr>
          <p:nvPr/>
        </p:nvPicPr>
        <p:blipFill>
          <a:blip r:embed="rId12"/>
          <a:stretch>
            <a:fillRect/>
          </a:stretch>
        </p:blipFill>
        <p:spPr>
          <a:xfrm>
            <a:off x="8126810" y="4549788"/>
            <a:ext cx="4474464" cy="2359581"/>
          </a:xfrm>
          <a:prstGeom prst="rect">
            <a:avLst/>
          </a:prstGeom>
        </p:spPr>
      </p:pic>
      <p:sp>
        <p:nvSpPr>
          <p:cNvPr id="12" name="Rectangle 11">
            <a:extLst>
              <a:ext uri="{FF2B5EF4-FFF2-40B4-BE49-F238E27FC236}">
                <a16:creationId xmlns:a16="http://schemas.microsoft.com/office/drawing/2014/main" id="{6911F277-F831-E79D-2502-ABF74813AE92}"/>
              </a:ext>
            </a:extLst>
          </p:cNvPr>
          <p:cNvSpPr/>
          <p:nvPr/>
        </p:nvSpPr>
        <p:spPr>
          <a:xfrm>
            <a:off x="0" y="6839954"/>
            <a:ext cx="12192000" cy="95693"/>
          </a:xfrm>
          <a:prstGeom prst="rect">
            <a:avLst/>
          </a:prstGeom>
          <a:solidFill>
            <a:srgbClr val="03E2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14" name="Rectangle 13">
            <a:extLst>
              <a:ext uri="{FF2B5EF4-FFF2-40B4-BE49-F238E27FC236}">
                <a16:creationId xmlns:a16="http://schemas.microsoft.com/office/drawing/2014/main" id="{2642F062-8EB6-D098-E299-DA09F2647D48}"/>
              </a:ext>
            </a:extLst>
          </p:cNvPr>
          <p:cNvSpPr/>
          <p:nvPr/>
        </p:nvSpPr>
        <p:spPr>
          <a:xfrm rot="16200000">
            <a:off x="-3499150" y="3277496"/>
            <a:ext cx="7107297" cy="77296"/>
          </a:xfrm>
          <a:prstGeom prst="rect">
            <a:avLst/>
          </a:prstGeom>
          <a:solidFill>
            <a:srgbClr val="FF52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Tree>
    <p:extLst>
      <p:ext uri="{BB962C8B-B14F-4D97-AF65-F5344CB8AC3E}">
        <p14:creationId xmlns:p14="http://schemas.microsoft.com/office/powerpoint/2010/main" val="34308198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text, sky, outdoor, car&#10;&#10;Description automatically generated">
            <a:extLst>
              <a:ext uri="{FF2B5EF4-FFF2-40B4-BE49-F238E27FC236}">
                <a16:creationId xmlns:a16="http://schemas.microsoft.com/office/drawing/2014/main" id="{E0717BC3-CE6D-D76D-E7F7-8C558135BFAE}"/>
              </a:ext>
            </a:extLst>
          </p:cNvPr>
          <p:cNvPicPr>
            <a:picLocks noChangeAspect="1"/>
          </p:cNvPicPr>
          <p:nvPr/>
        </p:nvPicPr>
        <p:blipFill rotWithShape="1">
          <a:blip r:embed="rId3"/>
          <a:srcRect l="7091" t="14078" r="-7091" b="16191"/>
          <a:stretch/>
        </p:blipFill>
        <p:spPr>
          <a:xfrm>
            <a:off x="0" y="-1"/>
            <a:ext cx="13113050" cy="6858001"/>
          </a:xfrm>
          <a:prstGeom prst="rect">
            <a:avLst/>
          </a:prstGeom>
        </p:spPr>
      </p:pic>
      <p:sp>
        <p:nvSpPr>
          <p:cNvPr id="11" name="TextBox 10">
            <a:extLst>
              <a:ext uri="{FF2B5EF4-FFF2-40B4-BE49-F238E27FC236}">
                <a16:creationId xmlns:a16="http://schemas.microsoft.com/office/drawing/2014/main" id="{B4B20738-1925-CF59-68AD-07AE36132D7E}"/>
              </a:ext>
            </a:extLst>
          </p:cNvPr>
          <p:cNvSpPr txBox="1"/>
          <p:nvPr/>
        </p:nvSpPr>
        <p:spPr>
          <a:xfrm>
            <a:off x="7438388" y="427948"/>
            <a:ext cx="4505204" cy="3785652"/>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4800" b="1" i="0" u="none" strike="noStrike">
                <a:solidFill>
                  <a:srgbClr val="E1004E"/>
                </a:solidFill>
                <a:effectLst/>
                <a:latin typeface="Overpass" pitchFamily="2" charset="0"/>
              </a:rPr>
              <a:t>Effective solutions to close the skills gap already exist  </a:t>
            </a:r>
            <a:r>
              <a:rPr lang="en-US" sz="4800" b="0" i="0">
                <a:solidFill>
                  <a:srgbClr val="E1004E"/>
                </a:solidFill>
                <a:effectLst/>
                <a:latin typeface="Overpass" pitchFamily="2" charset="0"/>
              </a:rPr>
              <a:t>​</a:t>
            </a:r>
            <a:endParaRPr kumimoji="0" lang="en-US" sz="4800" b="1" i="0" u="none" strike="noStrike" kern="1200" cap="none" spc="0" normalizeH="0" baseline="0" noProof="0">
              <a:ln>
                <a:noFill/>
              </a:ln>
              <a:solidFill>
                <a:srgbClr val="E1004E"/>
              </a:solidFill>
              <a:effectLst/>
              <a:highlight>
                <a:srgbClr val="E1004E"/>
              </a:highligh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0672061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25" descr="Diagram, schematic&#10;&#10;Description automatically generated">
            <a:extLst>
              <a:ext uri="{FF2B5EF4-FFF2-40B4-BE49-F238E27FC236}">
                <a16:creationId xmlns:a16="http://schemas.microsoft.com/office/drawing/2014/main" id="{06B1DA89-F2DB-BC3C-3F6B-5DD695CA285E}"/>
              </a:ext>
            </a:extLst>
          </p:cNvPr>
          <p:cNvPicPr>
            <a:picLocks noChangeAspect="1"/>
          </p:cNvPicPr>
          <p:nvPr/>
        </p:nvPicPr>
        <p:blipFill rotWithShape="1">
          <a:blip r:embed="rId3"/>
          <a:srcRect l="1449" b="229"/>
          <a:stretch/>
        </p:blipFill>
        <p:spPr>
          <a:xfrm>
            <a:off x="5795851" y="1656729"/>
            <a:ext cx="3863011" cy="4122160"/>
          </a:xfrm>
          <a:prstGeom prst="rect">
            <a:avLst/>
          </a:prstGeom>
        </p:spPr>
      </p:pic>
      <p:cxnSp>
        <p:nvCxnSpPr>
          <p:cNvPr id="11" name="Straight Arrow Connector 10">
            <a:extLst>
              <a:ext uri="{FF2B5EF4-FFF2-40B4-BE49-F238E27FC236}">
                <a16:creationId xmlns:a16="http://schemas.microsoft.com/office/drawing/2014/main" id="{27B637C0-CAAA-6DDD-8543-794D464EF6AC}"/>
              </a:ext>
            </a:extLst>
          </p:cNvPr>
          <p:cNvCxnSpPr>
            <a:cxnSpLocks/>
          </p:cNvCxnSpPr>
          <p:nvPr/>
        </p:nvCxnSpPr>
        <p:spPr>
          <a:xfrm>
            <a:off x="525898" y="1564849"/>
            <a:ext cx="1" cy="5194170"/>
          </a:xfrm>
          <a:prstGeom prst="straightConnector1">
            <a:avLst/>
          </a:prstGeom>
          <a:ln w="57150">
            <a:solidFill>
              <a:srgbClr val="E1004E"/>
            </a:solidFill>
            <a:headEnd type="triangle"/>
            <a:tailEnd type="triangle"/>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892C2FD1-A237-4CF4-BFEA-E6AF2C23364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72257" y="2490988"/>
            <a:ext cx="480317" cy="472741"/>
          </a:xfrm>
          <a:prstGeom prst="rect">
            <a:avLst/>
          </a:prstGeom>
        </p:spPr>
      </p:pic>
      <p:sp>
        <p:nvSpPr>
          <p:cNvPr id="5" name="TextBox 4">
            <a:extLst>
              <a:ext uri="{FF2B5EF4-FFF2-40B4-BE49-F238E27FC236}">
                <a16:creationId xmlns:a16="http://schemas.microsoft.com/office/drawing/2014/main" id="{949BE06D-13C2-4EAE-844B-C57976FE02C5}"/>
              </a:ext>
            </a:extLst>
          </p:cNvPr>
          <p:cNvSpPr txBox="1"/>
          <p:nvPr/>
        </p:nvSpPr>
        <p:spPr>
          <a:xfrm>
            <a:off x="825047" y="1376688"/>
            <a:ext cx="5583853" cy="5047536"/>
          </a:xfrm>
          <a:prstGeom prst="rect">
            <a:avLst/>
          </a:prstGeom>
          <a:noFill/>
        </p:spPr>
        <p:txBody>
          <a:bodyPr wrap="square" rtlCol="0">
            <a:spAutoFit/>
          </a:bodyPr>
          <a:lstStyle/>
          <a:p>
            <a:pPr>
              <a:defRPr/>
            </a:pPr>
            <a:r>
              <a:rPr lang="en-US" sz="1600" b="1">
                <a:solidFill>
                  <a:srgbClr val="E1004E"/>
                </a:solidFill>
                <a:latin typeface="Overpass" pitchFamily="2" charset="0"/>
              </a:rPr>
              <a:t>A skilled workforce is needed across this ecosystem to deliver universal energy access.</a:t>
            </a:r>
          </a:p>
          <a:p>
            <a:pPr>
              <a:defRPr/>
            </a:pPr>
            <a:endParaRPr lang="en-US" sz="1600" b="1">
              <a:solidFill>
                <a:srgbClr val="E1004E"/>
              </a:solidFill>
              <a:latin typeface="Overpass" pitchFamily="2" charset="0"/>
            </a:endParaRPr>
          </a:p>
          <a:p>
            <a:pPr>
              <a:defRPr/>
            </a:pPr>
            <a:r>
              <a:rPr lang="en-US" sz="1400">
                <a:latin typeface="Overpass" pitchFamily="2" charset="0"/>
              </a:rPr>
              <a:t>Innovation on building this capacity could be delivered by:</a:t>
            </a:r>
          </a:p>
          <a:p>
            <a:pPr>
              <a:defRPr/>
            </a:pPr>
            <a:endParaRPr lang="en-US" sz="1600">
              <a:latin typeface="Overpass" pitchFamily="2" charset="0"/>
              <a:cs typeface="Calibri"/>
            </a:endParaRPr>
          </a:p>
          <a:p>
            <a:r>
              <a:rPr lang="en-US" sz="1200" b="1">
                <a:latin typeface="Overpass" pitchFamily="2" charset="0"/>
              </a:rPr>
              <a:t>Technical, vocational and educational institutions </a:t>
            </a:r>
            <a:endParaRPr lang="en-US" sz="1200" b="1">
              <a:latin typeface="Overpass" pitchFamily="2" charset="0"/>
              <a:ea typeface="Calibri"/>
              <a:cs typeface="Calibri"/>
            </a:endParaRPr>
          </a:p>
          <a:p>
            <a:r>
              <a:rPr lang="en-US" sz="1200">
                <a:latin typeface="Overpass" pitchFamily="2" charset="0"/>
              </a:rPr>
              <a:t>Including regional technical training centres, rural and agricultural training centres, training focused on health and social care etc.</a:t>
            </a:r>
            <a:endParaRPr lang="en-US" sz="1200">
              <a:latin typeface="Overpass" pitchFamily="2" charset="0"/>
              <a:ea typeface="Calibri"/>
              <a:cs typeface="Calibri"/>
            </a:endParaRPr>
          </a:p>
          <a:p>
            <a:endParaRPr lang="en-US" sz="1200">
              <a:latin typeface="Overpass" pitchFamily="2" charset="0"/>
            </a:endParaRPr>
          </a:p>
          <a:p>
            <a:r>
              <a:rPr lang="en-US" sz="1200" b="1">
                <a:latin typeface="Overpass" pitchFamily="2" charset="0"/>
              </a:rPr>
              <a:t>Intermediaries e.g.</a:t>
            </a:r>
            <a:endParaRPr lang="en-US" sz="1200" b="1">
              <a:latin typeface="Overpass" pitchFamily="2" charset="0"/>
              <a:cs typeface="Calibri"/>
            </a:endParaRPr>
          </a:p>
          <a:p>
            <a:r>
              <a:rPr lang="en-US" sz="1200">
                <a:latin typeface="Overpass" pitchFamily="2" charset="0"/>
              </a:rPr>
              <a:t>Incubators/accelerators</a:t>
            </a:r>
            <a:endParaRPr lang="en-US" sz="1200">
              <a:latin typeface="Overpass" pitchFamily="2" charset="0"/>
              <a:cs typeface="Calibri"/>
            </a:endParaRPr>
          </a:p>
          <a:p>
            <a:r>
              <a:rPr lang="en-US" sz="1200">
                <a:latin typeface="Overpass" pitchFamily="2" charset="0"/>
              </a:rPr>
              <a:t>Impact investors</a:t>
            </a:r>
            <a:endParaRPr lang="en-US" sz="1200">
              <a:latin typeface="Overpass" pitchFamily="2" charset="0"/>
              <a:cs typeface="Calibri"/>
            </a:endParaRPr>
          </a:p>
          <a:p>
            <a:r>
              <a:rPr lang="en-US" sz="1200">
                <a:latin typeface="Overpass" pitchFamily="2" charset="0"/>
              </a:rPr>
              <a:t>Industry Associations</a:t>
            </a:r>
            <a:endParaRPr lang="en-US" sz="1200">
              <a:latin typeface="Overpass" pitchFamily="2" charset="0"/>
              <a:cs typeface="Calibri"/>
            </a:endParaRPr>
          </a:p>
          <a:p>
            <a:r>
              <a:rPr lang="en-US" sz="1200">
                <a:latin typeface="Overpass" pitchFamily="2" charset="0"/>
              </a:rPr>
              <a:t>Development programmes – e.g. rural development </a:t>
            </a:r>
            <a:endParaRPr lang="en-US" sz="1200">
              <a:latin typeface="Overpass" pitchFamily="2" charset="0"/>
              <a:cs typeface="Calibri"/>
            </a:endParaRPr>
          </a:p>
          <a:p>
            <a:r>
              <a:rPr lang="en-US" sz="1200">
                <a:latin typeface="Overpass" pitchFamily="2" charset="0"/>
              </a:rPr>
              <a:t>Farmer producer organisations or cooperatives</a:t>
            </a:r>
            <a:endParaRPr lang="en-US" sz="1200">
              <a:latin typeface="Overpass" pitchFamily="2" charset="0"/>
              <a:cs typeface="Calibri"/>
            </a:endParaRPr>
          </a:p>
          <a:p>
            <a:endParaRPr lang="en-US" sz="1200" b="1">
              <a:latin typeface="Overpass" pitchFamily="2" charset="0"/>
            </a:endParaRPr>
          </a:p>
          <a:p>
            <a:r>
              <a:rPr lang="en-US" sz="1200" b="1">
                <a:latin typeface="Overpass" pitchFamily="2" charset="0"/>
              </a:rPr>
              <a:t>Energy enterprises themselves</a:t>
            </a:r>
            <a:endParaRPr lang="en-US" sz="1200" b="1">
              <a:latin typeface="Overpass" pitchFamily="2" charset="0"/>
              <a:cs typeface="Calibri"/>
            </a:endParaRPr>
          </a:p>
          <a:p>
            <a:r>
              <a:rPr lang="en-US" sz="1200">
                <a:latin typeface="Overpass" pitchFamily="2" charset="0"/>
              </a:rPr>
              <a:t>Focusing on own staff or end-users</a:t>
            </a:r>
            <a:endParaRPr lang="en-US" sz="1200">
              <a:latin typeface="Overpass" pitchFamily="2" charset="0"/>
              <a:cs typeface="Calibri"/>
            </a:endParaRPr>
          </a:p>
          <a:p>
            <a:r>
              <a:rPr lang="en-US" sz="1200">
                <a:latin typeface="Overpass" pitchFamily="2" charset="0"/>
              </a:rPr>
              <a:t>Where there is a specific need, or philanthropic funding They often lack resources for this</a:t>
            </a:r>
            <a:endParaRPr lang="en-US" sz="1200">
              <a:latin typeface="Overpass" pitchFamily="2" charset="0"/>
              <a:cs typeface="Calibri"/>
            </a:endParaRPr>
          </a:p>
          <a:p>
            <a:endParaRPr lang="en-US" sz="1200">
              <a:latin typeface="Overpass" pitchFamily="2" charset="0"/>
            </a:endParaRPr>
          </a:p>
          <a:p>
            <a:r>
              <a:rPr lang="en-US" sz="1200" b="1">
                <a:latin typeface="Overpass" pitchFamily="2" charset="0"/>
              </a:rPr>
              <a:t>Partnerships e.g.</a:t>
            </a:r>
            <a:endParaRPr lang="en-US" sz="1200" b="1">
              <a:latin typeface="Overpass" pitchFamily="2" charset="0"/>
              <a:cs typeface="Calibri"/>
            </a:endParaRPr>
          </a:p>
          <a:p>
            <a:r>
              <a:rPr lang="en-US" sz="1200">
                <a:latin typeface="Overpass" pitchFamily="2" charset="0"/>
              </a:rPr>
              <a:t>Governments or institutions working with enterprises (or any combination of the above). </a:t>
            </a:r>
            <a:endParaRPr lang="en-US" sz="1200" b="1">
              <a:solidFill>
                <a:srgbClr val="E1004E"/>
              </a:solidFill>
              <a:latin typeface="Overpass"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i="0" u="none" strike="noStrike" kern="1200" cap="none" spc="0" normalizeH="0" baseline="0" noProof="0">
              <a:ln>
                <a:noFill/>
              </a:ln>
              <a:solidFill>
                <a:prstClr val="black"/>
              </a:solidFill>
              <a:effectLst/>
              <a:uLnTx/>
              <a:uFillTx/>
              <a:latin typeface="Overpass" pitchFamily="2" charset="0"/>
            </a:endParaRPr>
          </a:p>
        </p:txBody>
      </p:sp>
      <p:pic>
        <p:nvPicPr>
          <p:cNvPr id="21" name="Picture 20">
            <a:extLst>
              <a:ext uri="{FF2B5EF4-FFF2-40B4-BE49-F238E27FC236}">
                <a16:creationId xmlns:a16="http://schemas.microsoft.com/office/drawing/2014/main" id="{76BE5B8B-16AE-4268-9D7C-A785F074166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80782" y="3245068"/>
            <a:ext cx="480317" cy="472741"/>
          </a:xfrm>
          <a:prstGeom prst="rect">
            <a:avLst/>
          </a:prstGeom>
        </p:spPr>
      </p:pic>
      <p:pic>
        <p:nvPicPr>
          <p:cNvPr id="24" name="Picture 23">
            <a:extLst>
              <a:ext uri="{FF2B5EF4-FFF2-40B4-BE49-F238E27FC236}">
                <a16:creationId xmlns:a16="http://schemas.microsoft.com/office/drawing/2014/main" id="{2D0C8C8D-CAE8-48A6-9FE6-5F46C146853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85738" y="4528236"/>
            <a:ext cx="480317" cy="472741"/>
          </a:xfrm>
          <a:prstGeom prst="rect">
            <a:avLst/>
          </a:prstGeom>
        </p:spPr>
      </p:pic>
      <p:pic>
        <p:nvPicPr>
          <p:cNvPr id="25" name="Picture 24">
            <a:extLst>
              <a:ext uri="{FF2B5EF4-FFF2-40B4-BE49-F238E27FC236}">
                <a16:creationId xmlns:a16="http://schemas.microsoft.com/office/drawing/2014/main" id="{EA3AC0BB-1296-4889-BBA1-17381B1EAC6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85738" y="5456399"/>
            <a:ext cx="480317" cy="472741"/>
          </a:xfrm>
          <a:prstGeom prst="rect">
            <a:avLst/>
          </a:prstGeom>
        </p:spPr>
      </p:pic>
      <p:sp>
        <p:nvSpPr>
          <p:cNvPr id="29" name="TextBox 28">
            <a:extLst>
              <a:ext uri="{FF2B5EF4-FFF2-40B4-BE49-F238E27FC236}">
                <a16:creationId xmlns:a16="http://schemas.microsoft.com/office/drawing/2014/main" id="{A25CEA75-BE52-AE61-AC2C-8801333E955E}"/>
              </a:ext>
            </a:extLst>
          </p:cNvPr>
          <p:cNvSpPr txBox="1"/>
          <p:nvPr/>
        </p:nvSpPr>
        <p:spPr>
          <a:xfrm>
            <a:off x="126392" y="180960"/>
            <a:ext cx="9058656" cy="400110"/>
          </a:xfrm>
          <a:prstGeom prst="rect">
            <a:avLst/>
          </a:prstGeom>
          <a:noFill/>
        </p:spPr>
        <p:txBody>
          <a:bodyPr wrap="square" lIns="91440" tIns="45720" rIns="91440" bIns="45720" rtlCol="0" anchor="t">
            <a:spAutoFit/>
          </a:bodyPr>
          <a:lstStyle/>
          <a:p>
            <a:r>
              <a:rPr lang="en-US" sz="2000" b="1">
                <a:solidFill>
                  <a:srgbClr val="FF5236"/>
                </a:solidFill>
                <a:latin typeface="Overpass"/>
              </a:rPr>
              <a:t>The Energy Access Ecosystem – with a jobs, skills and livelihoods lens </a:t>
            </a:r>
          </a:p>
        </p:txBody>
      </p:sp>
      <p:sp>
        <p:nvSpPr>
          <p:cNvPr id="30" name="TextBox 29">
            <a:extLst>
              <a:ext uri="{FF2B5EF4-FFF2-40B4-BE49-F238E27FC236}">
                <a16:creationId xmlns:a16="http://schemas.microsoft.com/office/drawing/2014/main" id="{A2610D8B-7E53-93E0-23AA-A68CD4DB5AF6}"/>
              </a:ext>
            </a:extLst>
          </p:cNvPr>
          <p:cNvSpPr txBox="1"/>
          <p:nvPr/>
        </p:nvSpPr>
        <p:spPr>
          <a:xfrm>
            <a:off x="192380" y="629305"/>
            <a:ext cx="8348305"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latin typeface="Overpass" pitchFamily="2" charset="0"/>
                <a:cs typeface="Calibri"/>
              </a:rPr>
              <a:t>Throughout the presentation, we refer to different parts of the energy access and training ecosystems, as well as adjacent sectors. This diagram sets out, in simplified terms, how these link together. </a:t>
            </a:r>
            <a:endParaRPr lang="en-US" sz="1400">
              <a:latin typeface="Overpass" pitchFamily="2" charset="0"/>
              <a:ea typeface="Calibri"/>
              <a:cs typeface="Calibri"/>
            </a:endParaRPr>
          </a:p>
        </p:txBody>
      </p:sp>
      <p:sp>
        <p:nvSpPr>
          <p:cNvPr id="31" name="TextBox 30">
            <a:extLst>
              <a:ext uri="{FF2B5EF4-FFF2-40B4-BE49-F238E27FC236}">
                <a16:creationId xmlns:a16="http://schemas.microsoft.com/office/drawing/2014/main" id="{0546480B-F3C8-18D5-2F16-8EAE8DA02432}"/>
              </a:ext>
            </a:extLst>
          </p:cNvPr>
          <p:cNvSpPr txBox="1"/>
          <p:nvPr/>
        </p:nvSpPr>
        <p:spPr>
          <a:xfrm>
            <a:off x="3329492" y="5911360"/>
            <a:ext cx="3538194" cy="900246"/>
          </a:xfrm>
          <a:prstGeom prst="rect">
            <a:avLst/>
          </a:prstGeom>
          <a:noFill/>
        </p:spPr>
        <p:txBody>
          <a:bodyPr wrap="square" lIns="91440" tIns="45720" rIns="91440" bIns="45720" anchor="t">
            <a:spAutoFit/>
          </a:bodyPr>
          <a:lstStyle/>
          <a:p>
            <a:r>
              <a:rPr lang="en-US" sz="1050" b="1" u="sng">
                <a:solidFill>
                  <a:srgbClr val="FF5236"/>
                </a:solidFill>
                <a:latin typeface="Overpass"/>
              </a:rPr>
              <a:t>These can be:</a:t>
            </a:r>
          </a:p>
          <a:p>
            <a:r>
              <a:rPr lang="en-US" sz="1050">
                <a:solidFill>
                  <a:srgbClr val="FF5236"/>
                </a:solidFill>
                <a:latin typeface="Overpass"/>
              </a:rPr>
              <a:t>- Local/national/regional/international</a:t>
            </a:r>
            <a:endParaRPr lang="en-US" sz="1050">
              <a:solidFill>
                <a:srgbClr val="FF5236"/>
              </a:solidFill>
              <a:latin typeface="Overpass"/>
              <a:cs typeface="Calibri"/>
            </a:endParaRPr>
          </a:p>
          <a:p>
            <a:r>
              <a:rPr lang="en-US" sz="1050">
                <a:solidFill>
                  <a:srgbClr val="FF5236"/>
                </a:solidFill>
                <a:latin typeface="Overpass"/>
              </a:rPr>
              <a:t>- Public </a:t>
            </a:r>
            <a:endParaRPr lang="en-US" sz="1050">
              <a:solidFill>
                <a:srgbClr val="FF5236"/>
              </a:solidFill>
              <a:latin typeface="Overpass"/>
              <a:cs typeface="Calibri"/>
            </a:endParaRPr>
          </a:p>
          <a:p>
            <a:r>
              <a:rPr lang="en-US" sz="1050">
                <a:solidFill>
                  <a:srgbClr val="FF5236"/>
                </a:solidFill>
                <a:latin typeface="Overpass"/>
              </a:rPr>
              <a:t>- Private</a:t>
            </a:r>
            <a:endParaRPr lang="en-US" sz="1050">
              <a:solidFill>
                <a:srgbClr val="FF5236"/>
              </a:solidFill>
              <a:latin typeface="Overpass"/>
              <a:cs typeface="Calibri"/>
            </a:endParaRPr>
          </a:p>
          <a:p>
            <a:r>
              <a:rPr lang="en-US" sz="1050">
                <a:solidFill>
                  <a:srgbClr val="FF5236"/>
                </a:solidFill>
                <a:latin typeface="Overpass"/>
              </a:rPr>
              <a:t>- NGO/ civil-society led</a:t>
            </a:r>
            <a:endParaRPr lang="en-US" sz="1050">
              <a:solidFill>
                <a:srgbClr val="FF5236"/>
              </a:solidFill>
              <a:latin typeface="Overpass"/>
              <a:cs typeface="Calibri"/>
            </a:endParaRPr>
          </a:p>
        </p:txBody>
      </p:sp>
      <p:cxnSp>
        <p:nvCxnSpPr>
          <p:cNvPr id="39" name="Straight Connector 38">
            <a:extLst>
              <a:ext uri="{FF2B5EF4-FFF2-40B4-BE49-F238E27FC236}">
                <a16:creationId xmlns:a16="http://schemas.microsoft.com/office/drawing/2014/main" id="{3E41E0C7-C20F-3DFA-625B-E4B9BFB80A29}"/>
              </a:ext>
            </a:extLst>
          </p:cNvPr>
          <p:cNvCxnSpPr>
            <a:cxnSpLocks/>
          </p:cNvCxnSpPr>
          <p:nvPr/>
        </p:nvCxnSpPr>
        <p:spPr>
          <a:xfrm>
            <a:off x="1160729" y="6133534"/>
            <a:ext cx="0" cy="335802"/>
          </a:xfrm>
          <a:prstGeom prst="line">
            <a:avLst/>
          </a:prstGeom>
          <a:ln>
            <a:solidFill>
              <a:srgbClr val="FF5236"/>
            </a:solidFill>
            <a:prstDash val="lgDash"/>
          </a:ln>
        </p:spPr>
        <p:style>
          <a:lnRef idx="1">
            <a:schemeClr val="accent1"/>
          </a:lnRef>
          <a:fillRef idx="0">
            <a:schemeClr val="accent1"/>
          </a:fillRef>
          <a:effectRef idx="0">
            <a:schemeClr val="accent1"/>
          </a:effectRef>
          <a:fontRef idx="minor">
            <a:schemeClr val="tx1"/>
          </a:fontRef>
        </p:style>
      </p:cxnSp>
      <p:sp>
        <p:nvSpPr>
          <p:cNvPr id="41" name="TextBox 1">
            <a:extLst>
              <a:ext uri="{FF2B5EF4-FFF2-40B4-BE49-F238E27FC236}">
                <a16:creationId xmlns:a16="http://schemas.microsoft.com/office/drawing/2014/main" id="{B61B90F3-F9EF-6B6C-516E-278F130B30C5}"/>
              </a:ext>
            </a:extLst>
          </p:cNvPr>
          <p:cNvSpPr txBox="1"/>
          <p:nvPr/>
        </p:nvSpPr>
        <p:spPr>
          <a:xfrm>
            <a:off x="6097318" y="6437377"/>
            <a:ext cx="5239280" cy="215444"/>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800"/>
              <a:t>Adapted from SELCO Foundation (2019) and conversation with Huda Jaffer (2021)</a:t>
            </a:r>
            <a:endParaRPr lang="en-US"/>
          </a:p>
        </p:txBody>
      </p:sp>
      <p:cxnSp>
        <p:nvCxnSpPr>
          <p:cNvPr id="43" name="Straight Connector 42">
            <a:extLst>
              <a:ext uri="{FF2B5EF4-FFF2-40B4-BE49-F238E27FC236}">
                <a16:creationId xmlns:a16="http://schemas.microsoft.com/office/drawing/2014/main" id="{E98A6262-6983-2F9D-AAF4-2839E78AD49E}"/>
              </a:ext>
            </a:extLst>
          </p:cNvPr>
          <p:cNvCxnSpPr>
            <a:cxnSpLocks/>
          </p:cNvCxnSpPr>
          <p:nvPr/>
        </p:nvCxnSpPr>
        <p:spPr>
          <a:xfrm>
            <a:off x="1176163" y="6489120"/>
            <a:ext cx="1870744" cy="0"/>
          </a:xfrm>
          <a:prstGeom prst="line">
            <a:avLst/>
          </a:prstGeom>
          <a:ln>
            <a:solidFill>
              <a:srgbClr val="FF5236"/>
            </a:solidFill>
            <a:prstDash val="lgDash"/>
          </a:ln>
        </p:spPr>
        <p:style>
          <a:lnRef idx="1">
            <a:schemeClr val="accent1"/>
          </a:lnRef>
          <a:fillRef idx="0">
            <a:schemeClr val="accent1"/>
          </a:fillRef>
          <a:effectRef idx="0">
            <a:schemeClr val="accent1"/>
          </a:effectRef>
          <a:fontRef idx="minor">
            <a:schemeClr val="tx1"/>
          </a:fontRef>
        </p:style>
      </p:cxnSp>
      <p:sp>
        <p:nvSpPr>
          <p:cNvPr id="47" name="TextBox 46">
            <a:extLst>
              <a:ext uri="{FF2B5EF4-FFF2-40B4-BE49-F238E27FC236}">
                <a16:creationId xmlns:a16="http://schemas.microsoft.com/office/drawing/2014/main" id="{2F3E1D93-473A-714D-7BE4-64222C82DABC}"/>
              </a:ext>
            </a:extLst>
          </p:cNvPr>
          <p:cNvSpPr txBox="1"/>
          <p:nvPr/>
        </p:nvSpPr>
        <p:spPr>
          <a:xfrm>
            <a:off x="9887412" y="1108094"/>
            <a:ext cx="1735803" cy="5293757"/>
          </a:xfrm>
          <a:prstGeom prst="rect">
            <a:avLst/>
          </a:prstGeom>
          <a:noFill/>
          <a:ln w="60325">
            <a:solidFill>
              <a:srgbClr val="24D07F"/>
            </a:solidFill>
          </a:ln>
        </p:spPr>
        <p:txBody>
          <a:bodyPr wrap="square" lIns="91440" tIns="45720" rIns="91440" bIns="45720" rtlCol="0" anchor="t">
            <a:spAutoFit/>
          </a:bodyPr>
          <a:lstStyle/>
          <a:p>
            <a:r>
              <a:rPr lang="en-US" sz="1600" b="1">
                <a:solidFill>
                  <a:srgbClr val="24D07F"/>
                </a:solidFill>
              </a:rPr>
              <a:t>Energy access can be a livelihoods catalyst for end-users:</a:t>
            </a:r>
            <a:endParaRPr lang="en-US" sz="1600">
              <a:ea typeface="Calibri" panose="020F0502020204030204"/>
              <a:cs typeface="Calibri" panose="020F0502020204030204"/>
            </a:endParaRPr>
          </a:p>
          <a:p>
            <a:r>
              <a:rPr lang="en-US" sz="1400"/>
              <a:t>- Farmers and agro-processors </a:t>
            </a:r>
            <a:endParaRPr lang="en-US" sz="1400">
              <a:ea typeface="Calibri"/>
              <a:cs typeface="Calibri"/>
            </a:endParaRPr>
          </a:p>
          <a:p>
            <a:r>
              <a:rPr lang="en-US" sz="1400"/>
              <a:t>- Other livelihoods e.g. textiles, micro SMES</a:t>
            </a:r>
            <a:endParaRPr lang="en-US" sz="1400">
              <a:ea typeface="Calibri"/>
              <a:cs typeface="Calibri"/>
            </a:endParaRPr>
          </a:p>
          <a:p>
            <a:r>
              <a:rPr lang="en-US" sz="1400"/>
              <a:t>- Social uses e.g. healthcare, schools</a:t>
            </a:r>
            <a:endParaRPr lang="en-US" sz="1400">
              <a:ea typeface="Calibri"/>
              <a:cs typeface="Calibri"/>
            </a:endParaRPr>
          </a:p>
          <a:p>
            <a:endParaRPr lang="en-US" sz="1600"/>
          </a:p>
          <a:p>
            <a:r>
              <a:rPr lang="en-US" sz="1200" b="1"/>
              <a:t>End-users are typically operating within </a:t>
            </a:r>
            <a:r>
              <a:rPr lang="en-US" sz="1200" b="1" u="sng"/>
              <a:t>other sectors – such as agriculture – </a:t>
            </a:r>
          </a:p>
          <a:p>
            <a:r>
              <a:rPr lang="en-US" sz="1200" b="1" u="sng"/>
              <a:t>with their own ecosystems and capacity building initiatives </a:t>
            </a:r>
            <a:r>
              <a:rPr lang="en-US" sz="1200" b="1"/>
              <a:t>– these are not well integrated with skills efforts relating to decentralised renewable energy. </a:t>
            </a:r>
            <a:endParaRPr lang="en-US" sz="1200" b="1">
              <a:ea typeface="Calibri"/>
              <a:cs typeface="Calibri"/>
            </a:endParaRPr>
          </a:p>
          <a:p>
            <a:endParaRPr lang="en-US" sz="1600" b="1"/>
          </a:p>
        </p:txBody>
      </p:sp>
      <p:pic>
        <p:nvPicPr>
          <p:cNvPr id="6" name="Graphic 5" descr="Information outline">
            <a:extLst>
              <a:ext uri="{FF2B5EF4-FFF2-40B4-BE49-F238E27FC236}">
                <a16:creationId xmlns:a16="http://schemas.microsoft.com/office/drawing/2014/main" id="{30F711AD-1FE0-19A1-9D1E-C156F09B6AF6}"/>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974579" y="6228695"/>
            <a:ext cx="423444" cy="423444"/>
          </a:xfrm>
          <a:prstGeom prst="rect">
            <a:avLst/>
          </a:prstGeom>
        </p:spPr>
      </p:pic>
      <p:sp>
        <p:nvSpPr>
          <p:cNvPr id="20" name="Rectangle 19">
            <a:extLst>
              <a:ext uri="{FF2B5EF4-FFF2-40B4-BE49-F238E27FC236}">
                <a16:creationId xmlns:a16="http://schemas.microsoft.com/office/drawing/2014/main" id="{FF165760-F4A6-85F4-E6A7-7784DE38551F}"/>
              </a:ext>
            </a:extLst>
          </p:cNvPr>
          <p:cNvSpPr/>
          <p:nvPr/>
        </p:nvSpPr>
        <p:spPr>
          <a:xfrm>
            <a:off x="0" y="6839954"/>
            <a:ext cx="12192000" cy="95693"/>
          </a:xfrm>
          <a:prstGeom prst="rect">
            <a:avLst/>
          </a:prstGeom>
          <a:solidFill>
            <a:srgbClr val="03E2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22" name="Rectangle 21">
            <a:extLst>
              <a:ext uri="{FF2B5EF4-FFF2-40B4-BE49-F238E27FC236}">
                <a16:creationId xmlns:a16="http://schemas.microsoft.com/office/drawing/2014/main" id="{68792C2A-83D6-0562-D78C-AB8AEAB46632}"/>
              </a:ext>
            </a:extLst>
          </p:cNvPr>
          <p:cNvSpPr/>
          <p:nvPr/>
        </p:nvSpPr>
        <p:spPr>
          <a:xfrm rot="16200000">
            <a:off x="-3499150" y="3277496"/>
            <a:ext cx="7107297" cy="77296"/>
          </a:xfrm>
          <a:prstGeom prst="rect">
            <a:avLst/>
          </a:prstGeom>
          <a:solidFill>
            <a:srgbClr val="FF52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Tree>
    <p:extLst>
      <p:ext uri="{BB962C8B-B14F-4D97-AF65-F5344CB8AC3E}">
        <p14:creationId xmlns:p14="http://schemas.microsoft.com/office/powerpoint/2010/main" val="29494617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76003A37-67FC-41EE-9028-8516C34DDB9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2529" y="6228178"/>
            <a:ext cx="1135489" cy="323714"/>
          </a:xfrm>
          <a:prstGeom prst="rect">
            <a:avLst/>
          </a:prstGeom>
        </p:spPr>
      </p:pic>
      <p:pic>
        <p:nvPicPr>
          <p:cNvPr id="18" name="Picture 17">
            <a:extLst>
              <a:ext uri="{FF2B5EF4-FFF2-40B4-BE49-F238E27FC236}">
                <a16:creationId xmlns:a16="http://schemas.microsoft.com/office/drawing/2014/main" id="{4CB6A7C0-0294-4D99-A6A7-EE7B9C6D3B0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2529" y="6228178"/>
            <a:ext cx="1135489" cy="323714"/>
          </a:xfrm>
          <a:prstGeom prst="rect">
            <a:avLst/>
          </a:prstGeom>
        </p:spPr>
      </p:pic>
      <p:sp>
        <p:nvSpPr>
          <p:cNvPr id="20" name="TextBox 19">
            <a:extLst>
              <a:ext uri="{FF2B5EF4-FFF2-40B4-BE49-F238E27FC236}">
                <a16:creationId xmlns:a16="http://schemas.microsoft.com/office/drawing/2014/main" id="{C6701E4B-2346-7CD7-FB2F-426386905903}"/>
              </a:ext>
            </a:extLst>
          </p:cNvPr>
          <p:cNvSpPr txBox="1"/>
          <p:nvPr/>
        </p:nvSpPr>
        <p:spPr>
          <a:xfrm>
            <a:off x="4543783" y="437093"/>
            <a:ext cx="6879127" cy="707886"/>
          </a:xfrm>
          <a:prstGeom prst="rect">
            <a:avLst/>
          </a:prstGeom>
          <a:noFill/>
        </p:spPr>
        <p:txBody>
          <a:bodyPr wrap="square">
            <a:spAutoFit/>
          </a:bodyPr>
          <a:lstStyle/>
          <a:p>
            <a:r>
              <a:rPr lang="en-US" sz="2000" b="1">
                <a:solidFill>
                  <a:srgbClr val="FF5236"/>
                </a:solidFill>
                <a:latin typeface="Overpass"/>
                <a:ea typeface="+mn-lt"/>
                <a:cs typeface="+mn-lt"/>
              </a:rPr>
              <a:t>Creating an enabling framework for DRE skills and jobs at a policy level and fostering collaboration </a:t>
            </a:r>
            <a:endParaRPr lang="en-US" sz="2000">
              <a:solidFill>
                <a:srgbClr val="FF5236"/>
              </a:solidFill>
              <a:cs typeface="Calibri" panose="020F0502020204030204"/>
            </a:endParaRPr>
          </a:p>
        </p:txBody>
      </p:sp>
      <p:sp>
        <p:nvSpPr>
          <p:cNvPr id="22" name="TextBox 21">
            <a:extLst>
              <a:ext uri="{FF2B5EF4-FFF2-40B4-BE49-F238E27FC236}">
                <a16:creationId xmlns:a16="http://schemas.microsoft.com/office/drawing/2014/main" id="{9502DC75-DD86-74D6-F024-9494EFE2FD1E}"/>
              </a:ext>
            </a:extLst>
          </p:cNvPr>
          <p:cNvSpPr txBox="1"/>
          <p:nvPr/>
        </p:nvSpPr>
        <p:spPr>
          <a:xfrm>
            <a:off x="312591" y="190872"/>
            <a:ext cx="3463886" cy="954107"/>
          </a:xfrm>
          <a:prstGeom prst="rect">
            <a:avLst/>
          </a:prstGeom>
          <a:noFill/>
        </p:spPr>
        <p:txBody>
          <a:bodyPr wrap="square">
            <a:spAutoFit/>
          </a:bodyPr>
          <a:lstStyle/>
          <a:p>
            <a:r>
              <a:rPr lang="en-US" sz="2800" b="1">
                <a:solidFill>
                  <a:srgbClr val="0C3157"/>
                </a:solidFill>
                <a:latin typeface="Overpass"/>
              </a:rPr>
              <a:t>Solutions to </a:t>
            </a:r>
          </a:p>
          <a:p>
            <a:r>
              <a:rPr lang="en-US" sz="2800" b="1">
                <a:solidFill>
                  <a:srgbClr val="0C3157"/>
                </a:solidFill>
                <a:latin typeface="Overpass"/>
              </a:rPr>
              <a:t>close the skills gap:</a:t>
            </a:r>
          </a:p>
        </p:txBody>
      </p:sp>
      <p:sp>
        <p:nvSpPr>
          <p:cNvPr id="24" name="TextBox 23">
            <a:extLst>
              <a:ext uri="{FF2B5EF4-FFF2-40B4-BE49-F238E27FC236}">
                <a16:creationId xmlns:a16="http://schemas.microsoft.com/office/drawing/2014/main" id="{6C211092-1439-E984-5C10-C22A132CA7A0}"/>
              </a:ext>
            </a:extLst>
          </p:cNvPr>
          <p:cNvSpPr txBox="1"/>
          <p:nvPr/>
        </p:nvSpPr>
        <p:spPr>
          <a:xfrm>
            <a:off x="931874" y="1643094"/>
            <a:ext cx="6110824" cy="5067588"/>
          </a:xfrm>
          <a:prstGeom prst="rect">
            <a:avLst/>
          </a:prstGeom>
          <a:noFill/>
        </p:spPr>
        <p:txBody>
          <a:bodyPr wrap="square" lIns="91440" tIns="45720" rIns="91440" bIns="45720" anchor="t">
            <a:spAutoFit/>
          </a:bodyPr>
          <a:lstStyle/>
          <a:p>
            <a:r>
              <a:rPr lang="en-US" sz="1400" b="1" dirty="0">
                <a:solidFill>
                  <a:srgbClr val="E1004E"/>
                </a:solidFill>
                <a:latin typeface="Overpass"/>
                <a:ea typeface="Calibri"/>
                <a:cs typeface="Calibri"/>
              </a:rPr>
              <a:t>1.1 Planning, coordination and </a:t>
            </a:r>
            <a:r>
              <a:rPr lang="en-US" sz="1400" b="1" dirty="0" err="1">
                <a:solidFill>
                  <a:srgbClr val="E1004E"/>
                </a:solidFill>
                <a:latin typeface="Overpass"/>
                <a:ea typeface="Calibri"/>
                <a:cs typeface="Calibri"/>
              </a:rPr>
              <a:t>prioritisation</a:t>
            </a:r>
            <a:r>
              <a:rPr lang="en-US" sz="1400" b="1" dirty="0">
                <a:solidFill>
                  <a:srgbClr val="E1004E"/>
                </a:solidFill>
                <a:latin typeface="Overpass"/>
                <a:ea typeface="Calibri"/>
                <a:cs typeface="Calibri"/>
              </a:rPr>
              <a:t> of resources for DRE skills at a national government level</a:t>
            </a:r>
            <a:endParaRPr lang="en-GB" sz="1400" b="1" dirty="0">
              <a:solidFill>
                <a:srgbClr val="E1004E"/>
              </a:solidFill>
              <a:latin typeface="Overpass"/>
              <a:ea typeface="+mn-lt"/>
              <a:cs typeface="+mn-lt"/>
            </a:endParaRPr>
          </a:p>
          <a:p>
            <a:r>
              <a:rPr lang="en-GB" sz="1400" dirty="0">
                <a:latin typeface="Overpass"/>
                <a:ea typeface="+mn-lt"/>
                <a:cs typeface="+mn-lt"/>
              </a:rPr>
              <a:t>Progress, at scale, to upskill the future DRE workforce will require planning, coordination and prioritisation of resources at national and local government levels (FFI India). </a:t>
            </a:r>
            <a:r>
              <a:rPr lang="en-US" sz="1400" dirty="0">
                <a:latin typeface="Overpass"/>
                <a:ea typeface="+mn-lt"/>
                <a:cs typeface="+mn-lt"/>
              </a:rPr>
              <a:t>A number of pioneering governments, including Togo, Nigeria and India, have started to play an active role in facilitating DRE skills roll-out, taking on important roles, for example as facilitators, regulators, and financiers, and coordinating recruitment and training across public and private sectors (</a:t>
            </a:r>
            <a:r>
              <a:rPr lang="en-US" sz="1400" dirty="0" err="1">
                <a:latin typeface="Overpass"/>
                <a:ea typeface="+mn-lt"/>
                <a:cs typeface="+mn-lt"/>
                <a:hlinkClick r:id="rId4"/>
              </a:rPr>
              <a:t>Ashden</a:t>
            </a:r>
            <a:r>
              <a:rPr lang="en-US" sz="1400" dirty="0">
                <a:latin typeface="Overpass"/>
                <a:ea typeface="+mn-lt"/>
                <a:cs typeface="+mn-lt"/>
                <a:hlinkClick r:id="rId4"/>
              </a:rPr>
              <a:t>, 2022</a:t>
            </a:r>
            <a:r>
              <a:rPr lang="en-US" sz="1400" dirty="0">
                <a:latin typeface="Overpass"/>
                <a:ea typeface="+mn-lt"/>
                <a:cs typeface="+mn-lt"/>
              </a:rPr>
              <a:t>). </a:t>
            </a:r>
          </a:p>
          <a:p>
            <a:endParaRPr lang="en-US" sz="1400" dirty="0">
              <a:latin typeface="Overpass"/>
              <a:ea typeface="+mn-lt"/>
              <a:cs typeface="+mn-lt"/>
            </a:endParaRPr>
          </a:p>
          <a:p>
            <a:r>
              <a:rPr lang="en-US" sz="1400" b="1" dirty="0">
                <a:solidFill>
                  <a:srgbClr val="E1004E"/>
                </a:solidFill>
                <a:latin typeface="Overpass"/>
                <a:ea typeface="Calibri"/>
                <a:cs typeface="Calibri"/>
              </a:rPr>
              <a:t>1.2 Integration of DRE skills </a:t>
            </a:r>
            <a:r>
              <a:rPr lang="en-US" sz="1400" b="1" dirty="0" err="1">
                <a:solidFill>
                  <a:srgbClr val="E1004E"/>
                </a:solidFill>
                <a:latin typeface="Overpass"/>
                <a:ea typeface="Calibri"/>
                <a:cs typeface="Calibri"/>
              </a:rPr>
              <a:t>programmes</a:t>
            </a:r>
            <a:r>
              <a:rPr lang="en-US" sz="1400" b="1" dirty="0">
                <a:solidFill>
                  <a:srgbClr val="E1004E"/>
                </a:solidFill>
                <a:latin typeface="Overpass"/>
                <a:ea typeface="Calibri"/>
                <a:cs typeface="Calibri"/>
              </a:rPr>
              <a:t> with those in adjacent sectors</a:t>
            </a:r>
            <a:endParaRPr lang="en-GB" sz="1400" b="1" dirty="0">
              <a:solidFill>
                <a:srgbClr val="E1004E"/>
              </a:solidFill>
              <a:latin typeface="Overpass"/>
              <a:ea typeface="+mn-lt"/>
              <a:cs typeface="+mn-lt"/>
            </a:endParaRPr>
          </a:p>
          <a:p>
            <a:r>
              <a:rPr lang="en-GB" sz="1400" dirty="0">
                <a:latin typeface="Overpass"/>
                <a:ea typeface="+mn-lt"/>
                <a:cs typeface="+mn-lt"/>
              </a:rPr>
              <a:t>Increased access to clean energy always serves other development goals. Policymakers should </a:t>
            </a:r>
            <a:r>
              <a:rPr lang="en-GB" sz="1400" u="sng" dirty="0">
                <a:latin typeface="Overpass"/>
                <a:ea typeface="+mn-lt"/>
                <a:cs typeface="+mn-lt"/>
              </a:rPr>
              <a:t>support the integration of energy access skills training within (often pre-existing) ecosystems that are served by DRE</a:t>
            </a:r>
            <a:r>
              <a:rPr lang="en-GB" sz="1400" dirty="0">
                <a:latin typeface="Overpass"/>
                <a:ea typeface="+mn-lt"/>
                <a:cs typeface="+mn-lt"/>
              </a:rPr>
              <a:t>, such as rural livelihoods, agriculture and health, which often have more established training programmes and infrastructure (HJ, AJ). Similar skill sets may be needed in sectors adjacent to DRE, such as heating, transport and national grid infrastructure (REN), as well as more traditional employment sectors, such as construction and electrical engineering. Policymakers have an important role in coordinating skills training across sectors and enabling graduates in more traditional sectors to build on their skills with a renewable energy focus (</a:t>
            </a:r>
            <a:r>
              <a:rPr lang="en-GB" sz="1400" dirty="0">
                <a:latin typeface="Overpass"/>
                <a:ea typeface="+mn-lt"/>
                <a:cs typeface="+mn-lt"/>
                <a:hlinkClick r:id="rId5"/>
              </a:rPr>
              <a:t>NRDC, 2016</a:t>
            </a:r>
            <a:r>
              <a:rPr lang="en-GB" sz="1400" dirty="0">
                <a:latin typeface="Overpass"/>
                <a:ea typeface="+mn-lt"/>
                <a:cs typeface="+mn-lt"/>
              </a:rPr>
              <a:t>). </a:t>
            </a:r>
            <a:endParaRPr lang="en-GB" dirty="0">
              <a:latin typeface="Overpass"/>
              <a:ea typeface="+mn-lt"/>
              <a:cs typeface="+mn-lt"/>
            </a:endParaRPr>
          </a:p>
          <a:p>
            <a:endParaRPr lang="en-GB" sz="1400" dirty="0">
              <a:latin typeface="Overpass"/>
              <a:ea typeface="+mn-lt"/>
              <a:cs typeface="+mn-lt"/>
            </a:endParaRPr>
          </a:p>
        </p:txBody>
      </p:sp>
      <p:sp>
        <p:nvSpPr>
          <p:cNvPr id="25" name="TextBox 24">
            <a:extLst>
              <a:ext uri="{FF2B5EF4-FFF2-40B4-BE49-F238E27FC236}">
                <a16:creationId xmlns:a16="http://schemas.microsoft.com/office/drawing/2014/main" id="{F6D677B3-CBD7-A8E0-121C-E1D031771490}"/>
              </a:ext>
            </a:extLst>
          </p:cNvPr>
          <p:cNvSpPr txBox="1"/>
          <p:nvPr/>
        </p:nvSpPr>
        <p:spPr>
          <a:xfrm>
            <a:off x="7178654" y="1589476"/>
            <a:ext cx="4492348" cy="3323987"/>
          </a:xfrm>
          <a:prstGeom prst="rect">
            <a:avLst/>
          </a:prstGeom>
          <a:noFill/>
        </p:spPr>
        <p:txBody>
          <a:bodyPr wrap="square" lIns="91440" tIns="45720" rIns="91440" bIns="45720" anchor="t">
            <a:spAutoFit/>
          </a:bodyPr>
          <a:lstStyle/>
          <a:p>
            <a:r>
              <a:rPr lang="en-GB" sz="1400" b="1">
                <a:solidFill>
                  <a:srgbClr val="E1004E"/>
                </a:solidFill>
                <a:latin typeface="Overpass"/>
                <a:ea typeface="+mn-lt"/>
                <a:cs typeface="+mn-lt"/>
              </a:rPr>
              <a:t>1.3 Innovative partnerships and intermediaries to support governments </a:t>
            </a:r>
            <a:endParaRPr lang="en-GB" sz="1400">
              <a:solidFill>
                <a:srgbClr val="E1004E"/>
              </a:solidFill>
              <a:latin typeface="Overpass"/>
            </a:endParaRPr>
          </a:p>
          <a:p>
            <a:r>
              <a:rPr lang="en-GB" sz="1400" u="sng">
                <a:latin typeface="Overpass"/>
                <a:ea typeface="+mn-lt"/>
                <a:cs typeface="+mn-lt"/>
              </a:rPr>
              <a:t>Partnerships,</a:t>
            </a:r>
            <a:r>
              <a:rPr lang="en-GB" sz="1400">
                <a:latin typeface="Overpass"/>
                <a:ea typeface="+mn-lt"/>
                <a:cs typeface="+mn-lt"/>
              </a:rPr>
              <a:t> particularly between the public and private sectors and academic institutions, are essential to achieving this level of coordination and integration (HJ, CM, JMK). Intermediaries, including NGOs and industry associations will be important in facilitating these partnerships (ARE, HJ). </a:t>
            </a:r>
            <a:r>
              <a:rPr lang="en-GB" sz="1400" u="sng">
                <a:latin typeface="Overpass"/>
                <a:ea typeface="+mn-lt"/>
                <a:cs typeface="+mn-lt"/>
              </a:rPr>
              <a:t>National and regional-level energy access entrepreneurship and support facilities, </a:t>
            </a:r>
            <a:r>
              <a:rPr lang="en-GB" sz="1400">
                <a:latin typeface="Overpass"/>
                <a:ea typeface="+mn-lt"/>
                <a:cs typeface="+mn-lt"/>
              </a:rPr>
              <a:t>such as ECOWAS and SACREEE in West and Sothern Africa, can play an important coordinating role across sub-Saharan Africa. International NGOs and coalitions such as Power for All, CORE and REN21, as well as nationally-focused stakeholders such as SELCO Foundation, are already acting as intermediaries between stakeholders.</a:t>
            </a:r>
            <a:endParaRPr lang="en-GB" sz="1400">
              <a:latin typeface="Overpass"/>
              <a:cs typeface="Calibri" panose="020F0502020204030204"/>
            </a:endParaRPr>
          </a:p>
        </p:txBody>
      </p:sp>
      <p:pic>
        <p:nvPicPr>
          <p:cNvPr id="28" name="Graphic 27" descr="Badge 1 with solid fill">
            <a:extLst>
              <a:ext uri="{FF2B5EF4-FFF2-40B4-BE49-F238E27FC236}">
                <a16:creationId xmlns:a16="http://schemas.microsoft.com/office/drawing/2014/main" id="{6F91AAB4-0E5A-899A-84EA-C7922CD4603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892580" y="443817"/>
            <a:ext cx="646331" cy="646331"/>
          </a:xfrm>
          <a:prstGeom prst="rect">
            <a:avLst/>
          </a:prstGeom>
        </p:spPr>
      </p:pic>
      <p:sp>
        <p:nvSpPr>
          <p:cNvPr id="17" name="Rectangle 16">
            <a:extLst>
              <a:ext uri="{FF2B5EF4-FFF2-40B4-BE49-F238E27FC236}">
                <a16:creationId xmlns:a16="http://schemas.microsoft.com/office/drawing/2014/main" id="{31ADBAC3-EADF-0F9F-416C-E127125103D8}"/>
              </a:ext>
            </a:extLst>
          </p:cNvPr>
          <p:cNvSpPr/>
          <p:nvPr/>
        </p:nvSpPr>
        <p:spPr>
          <a:xfrm>
            <a:off x="0" y="6839954"/>
            <a:ext cx="12192000" cy="95693"/>
          </a:xfrm>
          <a:prstGeom prst="rect">
            <a:avLst/>
          </a:prstGeom>
          <a:solidFill>
            <a:srgbClr val="03E2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19" name="Rectangle 18">
            <a:extLst>
              <a:ext uri="{FF2B5EF4-FFF2-40B4-BE49-F238E27FC236}">
                <a16:creationId xmlns:a16="http://schemas.microsoft.com/office/drawing/2014/main" id="{69E8A48E-9B14-66B8-E5C0-9E86A8603406}"/>
              </a:ext>
            </a:extLst>
          </p:cNvPr>
          <p:cNvSpPr/>
          <p:nvPr/>
        </p:nvSpPr>
        <p:spPr>
          <a:xfrm rot="16200000">
            <a:off x="-3382176" y="3407838"/>
            <a:ext cx="6859981" cy="77296"/>
          </a:xfrm>
          <a:prstGeom prst="rect">
            <a:avLst/>
          </a:prstGeom>
          <a:solidFill>
            <a:srgbClr val="FF52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Tree>
    <p:extLst>
      <p:ext uri="{BB962C8B-B14F-4D97-AF65-F5344CB8AC3E}">
        <p14:creationId xmlns:p14="http://schemas.microsoft.com/office/powerpoint/2010/main" val="7901344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76003A37-67FC-41EE-9028-8516C34DDB9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2529" y="6228178"/>
            <a:ext cx="1135489" cy="323714"/>
          </a:xfrm>
          <a:prstGeom prst="rect">
            <a:avLst/>
          </a:prstGeom>
        </p:spPr>
      </p:pic>
      <p:pic>
        <p:nvPicPr>
          <p:cNvPr id="18" name="Picture 17">
            <a:extLst>
              <a:ext uri="{FF2B5EF4-FFF2-40B4-BE49-F238E27FC236}">
                <a16:creationId xmlns:a16="http://schemas.microsoft.com/office/drawing/2014/main" id="{4CB6A7C0-0294-4D99-A6A7-EE7B9C6D3B0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2529" y="6228178"/>
            <a:ext cx="1135489" cy="323714"/>
          </a:xfrm>
          <a:prstGeom prst="rect">
            <a:avLst/>
          </a:prstGeom>
        </p:spPr>
      </p:pic>
      <p:sp>
        <p:nvSpPr>
          <p:cNvPr id="20" name="TextBox 19">
            <a:extLst>
              <a:ext uri="{FF2B5EF4-FFF2-40B4-BE49-F238E27FC236}">
                <a16:creationId xmlns:a16="http://schemas.microsoft.com/office/drawing/2014/main" id="{C6701E4B-2346-7CD7-FB2F-426386905903}"/>
              </a:ext>
            </a:extLst>
          </p:cNvPr>
          <p:cNvSpPr txBox="1"/>
          <p:nvPr/>
        </p:nvSpPr>
        <p:spPr>
          <a:xfrm>
            <a:off x="4543783" y="437093"/>
            <a:ext cx="6879127" cy="707886"/>
          </a:xfrm>
          <a:prstGeom prst="rect">
            <a:avLst/>
          </a:prstGeom>
          <a:noFill/>
        </p:spPr>
        <p:txBody>
          <a:bodyPr wrap="square">
            <a:spAutoFit/>
          </a:bodyPr>
          <a:lstStyle/>
          <a:p>
            <a:r>
              <a:rPr lang="en-US" sz="2000" b="1">
                <a:solidFill>
                  <a:srgbClr val="FF5236"/>
                </a:solidFill>
                <a:latin typeface="Overpass"/>
                <a:ea typeface="+mn-lt"/>
                <a:cs typeface="+mn-lt"/>
              </a:rPr>
              <a:t>Creating an enabling framework for DRE skills and jobs at a policy level and fostering collaboration - continued</a:t>
            </a:r>
            <a:endParaRPr lang="en-US" sz="2000">
              <a:solidFill>
                <a:srgbClr val="FF5236"/>
              </a:solidFill>
              <a:cs typeface="Calibri" panose="020F0502020204030204"/>
            </a:endParaRPr>
          </a:p>
        </p:txBody>
      </p:sp>
      <p:sp>
        <p:nvSpPr>
          <p:cNvPr id="22" name="TextBox 21">
            <a:extLst>
              <a:ext uri="{FF2B5EF4-FFF2-40B4-BE49-F238E27FC236}">
                <a16:creationId xmlns:a16="http://schemas.microsoft.com/office/drawing/2014/main" id="{9502DC75-DD86-74D6-F024-9494EFE2FD1E}"/>
              </a:ext>
            </a:extLst>
          </p:cNvPr>
          <p:cNvSpPr txBox="1"/>
          <p:nvPr/>
        </p:nvSpPr>
        <p:spPr>
          <a:xfrm>
            <a:off x="312591" y="184148"/>
            <a:ext cx="3463886" cy="954107"/>
          </a:xfrm>
          <a:prstGeom prst="rect">
            <a:avLst/>
          </a:prstGeom>
          <a:noFill/>
        </p:spPr>
        <p:txBody>
          <a:bodyPr wrap="square">
            <a:spAutoFit/>
          </a:bodyPr>
          <a:lstStyle/>
          <a:p>
            <a:r>
              <a:rPr lang="en-US" sz="2800" b="1">
                <a:solidFill>
                  <a:srgbClr val="0C3157"/>
                </a:solidFill>
                <a:latin typeface="Overpass"/>
              </a:rPr>
              <a:t>Solutions to </a:t>
            </a:r>
          </a:p>
          <a:p>
            <a:r>
              <a:rPr lang="en-US" sz="2800" b="1">
                <a:solidFill>
                  <a:srgbClr val="0C3157"/>
                </a:solidFill>
                <a:latin typeface="Overpass"/>
              </a:rPr>
              <a:t>close the skills gap:</a:t>
            </a:r>
          </a:p>
        </p:txBody>
      </p:sp>
      <p:sp>
        <p:nvSpPr>
          <p:cNvPr id="24" name="TextBox 23">
            <a:extLst>
              <a:ext uri="{FF2B5EF4-FFF2-40B4-BE49-F238E27FC236}">
                <a16:creationId xmlns:a16="http://schemas.microsoft.com/office/drawing/2014/main" id="{6C211092-1439-E984-5C10-C22A132CA7A0}"/>
              </a:ext>
            </a:extLst>
          </p:cNvPr>
          <p:cNvSpPr txBox="1"/>
          <p:nvPr/>
        </p:nvSpPr>
        <p:spPr>
          <a:xfrm>
            <a:off x="918505" y="1569568"/>
            <a:ext cx="5064597" cy="4616648"/>
          </a:xfrm>
          <a:prstGeom prst="rect">
            <a:avLst/>
          </a:prstGeom>
          <a:noFill/>
        </p:spPr>
        <p:txBody>
          <a:bodyPr wrap="square" lIns="91440" tIns="45720" rIns="91440" bIns="45720" anchor="t">
            <a:spAutoFit/>
          </a:bodyPr>
          <a:lstStyle/>
          <a:p>
            <a:r>
              <a:rPr lang="en-GB" sz="1400" b="1">
                <a:solidFill>
                  <a:srgbClr val="E1004E"/>
                </a:solidFill>
                <a:latin typeface="Overpass"/>
                <a:ea typeface="+mn-lt"/>
                <a:cs typeface="+mn-lt"/>
              </a:rPr>
              <a:t>1.4 Building the data and business case for investment in human capacity</a:t>
            </a:r>
          </a:p>
          <a:p>
            <a:r>
              <a:rPr lang="en-GB" sz="1400">
                <a:latin typeface="Overpass"/>
                <a:ea typeface="+mn-lt"/>
                <a:cs typeface="+mn-lt"/>
              </a:rPr>
              <a:t>Power for All's Powering Jobs research, and other recent studies from the likes of IRENA and CEEW have been foundational in building the data on the DRE skills needs and opportunities across a number of countries. Globally, much more of this sort of work is needed to set out </a:t>
            </a:r>
            <a:r>
              <a:rPr lang="en-GB" sz="1400" u="sng">
                <a:latin typeface="Overpass"/>
                <a:ea typeface="+mn-lt"/>
                <a:cs typeface="+mn-lt"/>
              </a:rPr>
              <a:t>the business case for investment in this area</a:t>
            </a:r>
            <a:r>
              <a:rPr lang="en-GB" sz="1400">
                <a:latin typeface="Overpass"/>
                <a:ea typeface="+mn-lt"/>
                <a:cs typeface="+mn-lt"/>
              </a:rPr>
              <a:t>. </a:t>
            </a:r>
          </a:p>
          <a:p>
            <a:endParaRPr lang="en-GB" sz="1400">
              <a:latin typeface="Overpass"/>
              <a:ea typeface="+mn-lt"/>
              <a:cs typeface="+mn-lt"/>
            </a:endParaRPr>
          </a:p>
          <a:p>
            <a:r>
              <a:rPr lang="en-GB" sz="1400">
                <a:latin typeface="Overpass"/>
                <a:ea typeface="+mn-lt"/>
                <a:cs typeface="+mn-lt"/>
              </a:rPr>
              <a:t>In particular, governments must see how investment in DRE skills can help achieve other policy goals, such as decent jobs, rural livelihoods and climate targets. There is a role for intermediaries and third sector organisations to fulfil this advocacy role and share lessons from successful work to date. An example of a successful government DRE programme with a strong skills component is the Togolese government's CIZO programme (case study available </a:t>
            </a:r>
            <a:r>
              <a:rPr lang="en-GB" sz="1400">
                <a:latin typeface="Overpass"/>
                <a:ea typeface="+mn-lt"/>
                <a:cs typeface="+mn-lt"/>
                <a:hlinkClick r:id="rId4"/>
              </a:rPr>
              <a:t>here</a:t>
            </a:r>
            <a:r>
              <a:rPr lang="en-GB" sz="1400">
                <a:latin typeface="Overpass"/>
                <a:ea typeface="+mn-lt"/>
                <a:cs typeface="+mn-lt"/>
              </a:rPr>
              <a:t>). </a:t>
            </a:r>
            <a:endParaRPr lang="en-GB" sz="1400">
              <a:ea typeface="Calibri"/>
              <a:cs typeface="Calibri"/>
            </a:endParaRPr>
          </a:p>
          <a:p>
            <a:endParaRPr lang="en-GB" sz="1400">
              <a:solidFill>
                <a:srgbClr val="000000"/>
              </a:solidFill>
              <a:latin typeface="Overpass"/>
              <a:ea typeface="+mn-lt"/>
              <a:cs typeface="+mn-lt"/>
            </a:endParaRPr>
          </a:p>
          <a:p>
            <a:r>
              <a:rPr lang="en-GB" sz="1400">
                <a:latin typeface="Overpass"/>
                <a:ea typeface="+mn-lt"/>
                <a:cs typeface="+mn-lt"/>
              </a:rPr>
              <a:t>By the same token, </a:t>
            </a:r>
            <a:r>
              <a:rPr lang="en-GB" sz="1400" u="sng">
                <a:latin typeface="Overpass"/>
                <a:ea typeface="+mn-lt"/>
                <a:cs typeface="+mn-lt"/>
              </a:rPr>
              <a:t>greater transparency</a:t>
            </a:r>
            <a:r>
              <a:rPr lang="en-GB" sz="1400">
                <a:latin typeface="Overpass"/>
                <a:ea typeface="+mn-lt"/>
                <a:cs typeface="+mn-lt"/>
              </a:rPr>
              <a:t> by governments in the provision of planning and market information will also help the sector to grow and innovate (Power for All, 2020). </a:t>
            </a:r>
            <a:endParaRPr lang="en-GB" sz="1400">
              <a:latin typeface="Overpass"/>
            </a:endParaRPr>
          </a:p>
        </p:txBody>
      </p:sp>
      <p:sp>
        <p:nvSpPr>
          <p:cNvPr id="25" name="TextBox 24">
            <a:extLst>
              <a:ext uri="{FF2B5EF4-FFF2-40B4-BE49-F238E27FC236}">
                <a16:creationId xmlns:a16="http://schemas.microsoft.com/office/drawing/2014/main" id="{F6D677B3-CBD7-A8E0-121C-E1D031771490}"/>
              </a:ext>
            </a:extLst>
          </p:cNvPr>
          <p:cNvSpPr txBox="1"/>
          <p:nvPr/>
        </p:nvSpPr>
        <p:spPr>
          <a:xfrm>
            <a:off x="6476812" y="1562739"/>
            <a:ext cx="5222658" cy="3754874"/>
          </a:xfrm>
          <a:prstGeom prst="rect">
            <a:avLst/>
          </a:prstGeom>
          <a:noFill/>
        </p:spPr>
        <p:txBody>
          <a:bodyPr wrap="square" lIns="91440" tIns="45720" rIns="91440" bIns="45720" anchor="t">
            <a:spAutoFit/>
          </a:bodyPr>
          <a:lstStyle/>
          <a:p>
            <a:r>
              <a:rPr lang="en-GB" sz="1400" b="1" dirty="0">
                <a:solidFill>
                  <a:srgbClr val="E1004E"/>
                </a:solidFill>
                <a:latin typeface="Overpass"/>
                <a:ea typeface="+mn-lt"/>
                <a:cs typeface="+mn-lt"/>
              </a:rPr>
              <a:t>1.5 Integration of DRE into large government skills training and implementation programmes as a route to scale </a:t>
            </a:r>
            <a:endParaRPr lang="en-GB" sz="1400" dirty="0">
              <a:solidFill>
                <a:srgbClr val="E1004E"/>
              </a:solidFill>
              <a:latin typeface="Overpass"/>
            </a:endParaRPr>
          </a:p>
          <a:p>
            <a:r>
              <a:rPr lang="en-GB" sz="1400" dirty="0">
                <a:latin typeface="Overpass"/>
                <a:ea typeface="+mn-lt"/>
                <a:cs typeface="+mn-lt"/>
              </a:rPr>
              <a:t>India is investing in skills development at scale (see case study). Here, training at scale is often </a:t>
            </a:r>
            <a:r>
              <a:rPr lang="en-GB" sz="1400" u="sng" dirty="0">
                <a:latin typeface="Overpass"/>
                <a:ea typeface="+mn-lt"/>
                <a:cs typeface="+mn-lt"/>
              </a:rPr>
              <a:t>driven by large government electrification and public health programmes</a:t>
            </a:r>
            <a:r>
              <a:rPr lang="en-GB" sz="1400" dirty="0">
                <a:latin typeface="Overpass"/>
                <a:ea typeface="+mn-lt"/>
                <a:cs typeface="+mn-lt"/>
              </a:rPr>
              <a:t>, which require training of multiple people within a region, who can subsequently deploy those skills elsewhere. The practical application of this training is essential to its success (HJ). Nonetheless, these programmes tend to focus on technical skills, and there remains a big gap around soft skills, such as marketing, sales and business (AJ).</a:t>
            </a:r>
            <a:endParaRPr lang="en-GB" sz="1400" dirty="0">
              <a:latin typeface="Overpass"/>
              <a:cs typeface="Calibri"/>
            </a:endParaRPr>
          </a:p>
          <a:p>
            <a:endParaRPr lang="en-GB" sz="1400" dirty="0">
              <a:latin typeface="Overpass" panose="00000500000000000000" pitchFamily="2" charset="0"/>
              <a:ea typeface="+mn-lt"/>
              <a:cs typeface="+mn-lt"/>
            </a:endParaRPr>
          </a:p>
          <a:p>
            <a:r>
              <a:rPr lang="en-GB" sz="1400" dirty="0">
                <a:latin typeface="Overpass"/>
                <a:ea typeface="+mn-lt"/>
                <a:cs typeface="+mn-lt"/>
              </a:rPr>
              <a:t>Interviewees in India’s DRE sector point to the importance of </a:t>
            </a:r>
            <a:r>
              <a:rPr lang="en-GB" sz="1400" u="sng" dirty="0">
                <a:latin typeface="Overpass"/>
                <a:ea typeface="+mn-lt"/>
                <a:cs typeface="+mn-lt"/>
              </a:rPr>
              <a:t>institutionalising DRE training</a:t>
            </a:r>
            <a:r>
              <a:rPr lang="en-GB" sz="1400" dirty="0">
                <a:latin typeface="Overpass"/>
                <a:ea typeface="+mn-lt"/>
                <a:cs typeface="+mn-lt"/>
              </a:rPr>
              <a:t> as a route to scale, so it does not depend on individuals or enterprises, for example by integrating it with large training programmes such as those under India's Skills Council for Green Jobs (AJ, HJ). The equivalent doesn't yet exist in most African countries (ARE). </a:t>
            </a:r>
          </a:p>
        </p:txBody>
      </p:sp>
      <p:sp>
        <p:nvSpPr>
          <p:cNvPr id="11" name="Rectangle 10">
            <a:extLst>
              <a:ext uri="{FF2B5EF4-FFF2-40B4-BE49-F238E27FC236}">
                <a16:creationId xmlns:a16="http://schemas.microsoft.com/office/drawing/2014/main" id="{B71BB088-C012-7FF6-2BB7-743ECB807CCA}"/>
              </a:ext>
            </a:extLst>
          </p:cNvPr>
          <p:cNvSpPr/>
          <p:nvPr/>
        </p:nvSpPr>
        <p:spPr>
          <a:xfrm>
            <a:off x="0" y="6839954"/>
            <a:ext cx="12192000" cy="95693"/>
          </a:xfrm>
          <a:prstGeom prst="rect">
            <a:avLst/>
          </a:prstGeom>
          <a:solidFill>
            <a:srgbClr val="03E2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12" name="Rectangle 11">
            <a:extLst>
              <a:ext uri="{FF2B5EF4-FFF2-40B4-BE49-F238E27FC236}">
                <a16:creationId xmlns:a16="http://schemas.microsoft.com/office/drawing/2014/main" id="{3035A611-CD3F-CAF6-A2A7-BE42A1CE7190}"/>
              </a:ext>
            </a:extLst>
          </p:cNvPr>
          <p:cNvSpPr/>
          <p:nvPr/>
        </p:nvSpPr>
        <p:spPr>
          <a:xfrm rot="16200000">
            <a:off x="-3499150" y="3277496"/>
            <a:ext cx="7107297" cy="77296"/>
          </a:xfrm>
          <a:prstGeom prst="rect">
            <a:avLst/>
          </a:prstGeom>
          <a:solidFill>
            <a:srgbClr val="FF52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pic>
        <p:nvPicPr>
          <p:cNvPr id="19" name="Graphic 18" descr="Badge 1 with solid fill">
            <a:extLst>
              <a:ext uri="{FF2B5EF4-FFF2-40B4-BE49-F238E27FC236}">
                <a16:creationId xmlns:a16="http://schemas.microsoft.com/office/drawing/2014/main" id="{48A79A90-CEA0-07F0-DDE5-49CDFAF7382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892580" y="443817"/>
            <a:ext cx="646331" cy="646331"/>
          </a:xfrm>
          <a:prstGeom prst="rect">
            <a:avLst/>
          </a:prstGeom>
        </p:spPr>
      </p:pic>
    </p:spTree>
    <p:extLst>
      <p:ext uri="{BB962C8B-B14F-4D97-AF65-F5344CB8AC3E}">
        <p14:creationId xmlns:p14="http://schemas.microsoft.com/office/powerpoint/2010/main" val="35428858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25C3C26-95B2-E140-90D0-EB05B574CA8A}"/>
              </a:ext>
            </a:extLst>
          </p:cNvPr>
          <p:cNvSpPr/>
          <p:nvPr/>
        </p:nvSpPr>
        <p:spPr>
          <a:xfrm>
            <a:off x="0" y="0"/>
            <a:ext cx="12191999" cy="6858000"/>
          </a:xfrm>
          <a:prstGeom prst="rect">
            <a:avLst/>
          </a:prstGeom>
          <a:solidFill>
            <a:srgbClr val="0141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picture containing text, person, person&#10;&#10;Description automatically generated">
            <a:extLst>
              <a:ext uri="{FF2B5EF4-FFF2-40B4-BE49-F238E27FC236}">
                <a16:creationId xmlns:a16="http://schemas.microsoft.com/office/drawing/2014/main" id="{2D2D0CFC-404C-35BC-A52C-1F24CC847320}"/>
              </a:ext>
            </a:extLst>
          </p:cNvPr>
          <p:cNvPicPr>
            <a:picLocks noChangeAspect="1"/>
          </p:cNvPicPr>
          <p:nvPr/>
        </p:nvPicPr>
        <p:blipFill rotWithShape="1">
          <a:blip r:embed="rId3">
            <a:extLst>
              <a:ext uri="{28A0092B-C50C-407E-A947-70E740481C1C}">
                <a14:useLocalDpi xmlns:a14="http://schemas.microsoft.com/office/drawing/2010/main" val="0"/>
              </a:ext>
            </a:extLst>
          </a:blip>
          <a:srcRect l="23088" r="29508"/>
          <a:stretch/>
        </p:blipFill>
        <p:spPr>
          <a:xfrm>
            <a:off x="2220490" y="1681794"/>
            <a:ext cx="3365054" cy="4625953"/>
          </a:xfrm>
          <a:prstGeom prst="rect">
            <a:avLst/>
          </a:prstGeom>
        </p:spPr>
      </p:pic>
      <p:pic>
        <p:nvPicPr>
          <p:cNvPr id="6" name="Picture 5">
            <a:extLst>
              <a:ext uri="{FF2B5EF4-FFF2-40B4-BE49-F238E27FC236}">
                <a16:creationId xmlns:a16="http://schemas.microsoft.com/office/drawing/2014/main" id="{1C4356FF-4B81-9E46-A085-30E3F7224736}"/>
              </a:ext>
            </a:extLst>
          </p:cNvPr>
          <p:cNvPicPr>
            <a:picLocks noChangeAspect="1"/>
          </p:cNvPicPr>
          <p:nvPr/>
        </p:nvPicPr>
        <p:blipFill>
          <a:blip r:embed="rId4"/>
          <a:stretch>
            <a:fillRect/>
          </a:stretch>
        </p:blipFill>
        <p:spPr>
          <a:xfrm>
            <a:off x="1" y="-21770"/>
            <a:ext cx="2040252" cy="2336760"/>
          </a:xfrm>
          <a:prstGeom prst="rect">
            <a:avLst/>
          </a:prstGeom>
        </p:spPr>
      </p:pic>
      <p:pic>
        <p:nvPicPr>
          <p:cNvPr id="12" name="Picture 11">
            <a:extLst>
              <a:ext uri="{FF2B5EF4-FFF2-40B4-BE49-F238E27FC236}">
                <a16:creationId xmlns:a16="http://schemas.microsoft.com/office/drawing/2014/main" id="{04BD5950-2558-514C-B033-F854BE49E33E}"/>
              </a:ext>
            </a:extLst>
          </p:cNvPr>
          <p:cNvPicPr>
            <a:picLocks noChangeAspect="1"/>
          </p:cNvPicPr>
          <p:nvPr/>
        </p:nvPicPr>
        <p:blipFill>
          <a:blip r:embed="rId5"/>
          <a:stretch>
            <a:fillRect/>
          </a:stretch>
        </p:blipFill>
        <p:spPr>
          <a:xfrm>
            <a:off x="341619" y="6262649"/>
            <a:ext cx="1135489" cy="323714"/>
          </a:xfrm>
          <a:prstGeom prst="rect">
            <a:avLst/>
          </a:prstGeom>
        </p:spPr>
      </p:pic>
      <p:sp>
        <p:nvSpPr>
          <p:cNvPr id="9" name="Rectangle 8">
            <a:extLst>
              <a:ext uri="{FF2B5EF4-FFF2-40B4-BE49-F238E27FC236}">
                <a16:creationId xmlns:a16="http://schemas.microsoft.com/office/drawing/2014/main" id="{2B0A4018-0A67-154A-9C0B-F0760C05C604}"/>
              </a:ext>
            </a:extLst>
          </p:cNvPr>
          <p:cNvSpPr/>
          <p:nvPr/>
        </p:nvSpPr>
        <p:spPr>
          <a:xfrm>
            <a:off x="0" y="6768934"/>
            <a:ext cx="12192000" cy="95693"/>
          </a:xfrm>
          <a:prstGeom prst="rect">
            <a:avLst/>
          </a:prstGeom>
          <a:solidFill>
            <a:srgbClr val="E100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11" name="TextBox 10">
            <a:extLst>
              <a:ext uri="{FF2B5EF4-FFF2-40B4-BE49-F238E27FC236}">
                <a16:creationId xmlns:a16="http://schemas.microsoft.com/office/drawing/2014/main" id="{3B5AA176-1E5F-CC3F-2377-192E5289FF00}"/>
              </a:ext>
            </a:extLst>
          </p:cNvPr>
          <p:cNvSpPr txBox="1"/>
          <p:nvPr/>
        </p:nvSpPr>
        <p:spPr>
          <a:xfrm>
            <a:off x="5799396" y="462031"/>
            <a:ext cx="6034645" cy="5262979"/>
          </a:xfrm>
          <a:prstGeom prst="rect">
            <a:avLst/>
          </a:prstGeom>
          <a:noFill/>
        </p:spPr>
        <p:txBody>
          <a:bodyPr wrap="square" lIns="91440" tIns="45720" rIns="91440" bIns="45720" anchor="t">
            <a:spAutoFit/>
          </a:bodyPr>
          <a:lstStyle/>
          <a:p>
            <a:r>
              <a:rPr lang="en-US" sz="1600" dirty="0">
                <a:solidFill>
                  <a:schemeClr val="bg1"/>
                </a:solidFill>
                <a:latin typeface="Overpass"/>
              </a:rPr>
              <a:t>Even prior to its commitments at CoP26, the Govt. of India has been working to </a:t>
            </a:r>
            <a:r>
              <a:rPr lang="en-US" sz="1600" dirty="0" err="1">
                <a:solidFill>
                  <a:schemeClr val="bg1"/>
                </a:solidFill>
                <a:latin typeface="Overpass"/>
              </a:rPr>
              <a:t>institutionalise</a:t>
            </a:r>
            <a:r>
              <a:rPr lang="en-US" sz="1600" dirty="0">
                <a:solidFill>
                  <a:schemeClr val="bg1"/>
                </a:solidFill>
                <a:latin typeface="Overpass"/>
              </a:rPr>
              <a:t> capacity building for green jobs and DRE. One such measure was the establishment of the Skills Council for Green Jobs (SCGJ) in 2015 . The SCGJ has over 500 training partners across the country; more than 78,000 trainees have been certified under the national-level solar energy </a:t>
            </a:r>
            <a:r>
              <a:rPr lang="en-US" sz="1600" dirty="0" err="1">
                <a:solidFill>
                  <a:schemeClr val="bg1"/>
                </a:solidFill>
                <a:latin typeface="Overpass"/>
              </a:rPr>
              <a:t>Suryamitra</a:t>
            </a:r>
            <a:r>
              <a:rPr lang="en-US" sz="1600" dirty="0">
                <a:solidFill>
                  <a:schemeClr val="bg1"/>
                </a:solidFill>
                <a:latin typeface="Overpass"/>
              </a:rPr>
              <a:t> training program, focused on growing youth skills in solar energy. </a:t>
            </a:r>
            <a:endParaRPr lang="en-US" sz="1600" dirty="0">
              <a:solidFill>
                <a:schemeClr val="bg1"/>
              </a:solidFill>
              <a:latin typeface="Overpass" panose="00000500000000000000" pitchFamily="2" charset="0"/>
            </a:endParaRPr>
          </a:p>
          <a:p>
            <a:endParaRPr lang="en-US" sz="1600" dirty="0">
              <a:solidFill>
                <a:schemeClr val="bg1"/>
              </a:solidFill>
              <a:latin typeface="Overpass" panose="00000500000000000000" pitchFamily="2" charset="0"/>
            </a:endParaRPr>
          </a:p>
          <a:p>
            <a:r>
              <a:rPr lang="en-US" sz="1600" dirty="0">
                <a:solidFill>
                  <a:schemeClr val="bg1"/>
                </a:solidFill>
                <a:latin typeface="Overpass"/>
              </a:rPr>
              <a:t>SCGJ believes that a critical step in developing a workforce to deliver India’s renewable energy targets is to identify the missing skills and job potential of the sector. The council has conducted a skills gap study in the Indian RE sector and an occupational map for employment opportunities, cross-verified by sector experts and the industry. SCGJ has also </a:t>
            </a:r>
            <a:r>
              <a:rPr lang="en-GB" sz="1600" dirty="0">
                <a:solidFill>
                  <a:schemeClr val="bg1"/>
                </a:solidFill>
                <a:latin typeface="Overpass"/>
                <a:ea typeface="+mn-lt"/>
                <a:cs typeface="+mn-lt"/>
              </a:rPr>
              <a:t>developed two Greening National Occupation Standards (NOS) to mainstream green skills in the training delivery across all job roles. </a:t>
            </a:r>
            <a:endParaRPr lang="en-GB" sz="1600" dirty="0">
              <a:solidFill>
                <a:schemeClr val="bg1"/>
              </a:solidFill>
              <a:latin typeface="Overpass" panose="00000500000000000000" pitchFamily="2" charset="0"/>
              <a:ea typeface="+mn-lt"/>
              <a:cs typeface="+mn-lt"/>
            </a:endParaRPr>
          </a:p>
          <a:p>
            <a:endParaRPr lang="en-GB" sz="1600" dirty="0">
              <a:solidFill>
                <a:schemeClr val="bg1"/>
              </a:solidFill>
              <a:latin typeface="Overpass" panose="00000500000000000000" pitchFamily="2" charset="0"/>
              <a:ea typeface="+mn-lt"/>
              <a:cs typeface="+mn-lt"/>
            </a:endParaRPr>
          </a:p>
          <a:p>
            <a:r>
              <a:rPr lang="en-US" sz="1600" dirty="0">
                <a:solidFill>
                  <a:schemeClr val="bg1"/>
                </a:solidFill>
                <a:latin typeface="Overpass"/>
              </a:rPr>
              <a:t>A draft policy framework was released by the Indian govt. earlier this year to promote job opportunities in DRE in livelihood applications, and as part of this framework, a green jobs portal has been launched by the SCGJ, helping connect the talent to employment. </a:t>
            </a:r>
            <a:endParaRPr lang="en-US" sz="1600" dirty="0">
              <a:solidFill>
                <a:schemeClr val="bg1"/>
              </a:solidFill>
              <a:latin typeface="Overpass" panose="00000500000000000000" pitchFamily="2" charset="0"/>
            </a:endParaRPr>
          </a:p>
        </p:txBody>
      </p:sp>
      <p:sp>
        <p:nvSpPr>
          <p:cNvPr id="16" name="TextBox 15">
            <a:extLst>
              <a:ext uri="{FF2B5EF4-FFF2-40B4-BE49-F238E27FC236}">
                <a16:creationId xmlns:a16="http://schemas.microsoft.com/office/drawing/2014/main" id="{5DC419E6-9834-839D-DA1B-E7112292B425}"/>
              </a:ext>
            </a:extLst>
          </p:cNvPr>
          <p:cNvSpPr txBox="1"/>
          <p:nvPr/>
        </p:nvSpPr>
        <p:spPr>
          <a:xfrm>
            <a:off x="257055" y="468230"/>
            <a:ext cx="1548886" cy="830997"/>
          </a:xfrm>
          <a:prstGeom prst="rect">
            <a:avLst/>
          </a:prstGeom>
          <a:noFill/>
        </p:spPr>
        <p:txBody>
          <a:bodyPr wrap="square" lIns="91440" tIns="45720" rIns="91440" bIns="45720" rtlCol="0" anchor="t">
            <a:spAutoFit/>
          </a:bodyPr>
          <a:lstStyle/>
          <a:p>
            <a:r>
              <a:rPr lang="en-US" sz="2400" b="1">
                <a:solidFill>
                  <a:schemeClr val="bg1"/>
                </a:solidFill>
                <a:latin typeface="Overpass"/>
              </a:rPr>
              <a:t>Case Study</a:t>
            </a:r>
            <a:endParaRPr lang="en-US" sz="2400" b="1">
              <a:solidFill>
                <a:schemeClr val="bg1"/>
              </a:solidFill>
              <a:latin typeface="Overpass" pitchFamily="2" charset="77"/>
            </a:endParaRPr>
          </a:p>
        </p:txBody>
      </p:sp>
      <p:sp>
        <p:nvSpPr>
          <p:cNvPr id="17" name="TextBox 16">
            <a:extLst>
              <a:ext uri="{FF2B5EF4-FFF2-40B4-BE49-F238E27FC236}">
                <a16:creationId xmlns:a16="http://schemas.microsoft.com/office/drawing/2014/main" id="{5D26856C-0680-9E92-73FD-1867FA11CCDC}"/>
              </a:ext>
            </a:extLst>
          </p:cNvPr>
          <p:cNvSpPr txBox="1"/>
          <p:nvPr/>
        </p:nvSpPr>
        <p:spPr>
          <a:xfrm>
            <a:off x="2217776" y="395726"/>
            <a:ext cx="3233348" cy="830997"/>
          </a:xfrm>
          <a:prstGeom prst="rect">
            <a:avLst/>
          </a:prstGeom>
          <a:noFill/>
        </p:spPr>
        <p:txBody>
          <a:bodyPr wrap="square" rtlCol="0">
            <a:spAutoFit/>
          </a:bodyPr>
          <a:lstStyle/>
          <a:p>
            <a:pPr algn="ctr"/>
            <a:r>
              <a:rPr lang="en-US" sz="2400" b="1">
                <a:solidFill>
                  <a:schemeClr val="bg1"/>
                </a:solidFill>
                <a:latin typeface="Overpass" pitchFamily="2" charset="77"/>
              </a:rPr>
              <a:t>India’s holistic policy and capacity building</a:t>
            </a:r>
          </a:p>
        </p:txBody>
      </p:sp>
      <p:sp>
        <p:nvSpPr>
          <p:cNvPr id="14" name="TextBox 13">
            <a:extLst>
              <a:ext uri="{FF2B5EF4-FFF2-40B4-BE49-F238E27FC236}">
                <a16:creationId xmlns:a16="http://schemas.microsoft.com/office/drawing/2014/main" id="{BAC5A181-82D7-6C79-D092-0D7D10123C35}"/>
              </a:ext>
            </a:extLst>
          </p:cNvPr>
          <p:cNvSpPr txBox="1"/>
          <p:nvPr/>
        </p:nvSpPr>
        <p:spPr>
          <a:xfrm>
            <a:off x="2220490" y="6307748"/>
            <a:ext cx="3365054" cy="276999"/>
          </a:xfrm>
          <a:prstGeom prst="rect">
            <a:avLst/>
          </a:prstGeom>
          <a:noFill/>
        </p:spPr>
        <p:txBody>
          <a:bodyPr wrap="square">
            <a:spAutoFit/>
          </a:bodyPr>
          <a:lstStyle/>
          <a:p>
            <a:pPr algn="ctr"/>
            <a:r>
              <a:rPr lang="en-US" sz="1200" i="1">
                <a:solidFill>
                  <a:schemeClr val="bg1"/>
                </a:solidFill>
                <a:latin typeface="Overpass" panose="00000500000000000000" pitchFamily="2" charset="0"/>
              </a:rPr>
              <a:t>Image source: SCGJ 2021/Mlinda 2019. </a:t>
            </a:r>
            <a:endParaRPr lang="en-IN" sz="1200" i="1"/>
          </a:p>
        </p:txBody>
      </p:sp>
    </p:spTree>
    <p:extLst>
      <p:ext uri="{BB962C8B-B14F-4D97-AF65-F5344CB8AC3E}">
        <p14:creationId xmlns:p14="http://schemas.microsoft.com/office/powerpoint/2010/main" val="2378660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25C3C26-95B2-E140-90D0-EB05B574CA8A}"/>
              </a:ext>
            </a:extLst>
          </p:cNvPr>
          <p:cNvSpPr/>
          <p:nvPr/>
        </p:nvSpPr>
        <p:spPr>
          <a:xfrm>
            <a:off x="0" y="0"/>
            <a:ext cx="12191999" cy="6858000"/>
          </a:xfrm>
          <a:prstGeom prst="rect">
            <a:avLst/>
          </a:prstGeom>
          <a:solidFill>
            <a:srgbClr val="0141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1C4356FF-4B81-9E46-A085-30E3F7224736}"/>
              </a:ext>
            </a:extLst>
          </p:cNvPr>
          <p:cNvPicPr>
            <a:picLocks noChangeAspect="1"/>
          </p:cNvPicPr>
          <p:nvPr/>
        </p:nvPicPr>
        <p:blipFill>
          <a:blip r:embed="rId3"/>
          <a:stretch>
            <a:fillRect/>
          </a:stretch>
        </p:blipFill>
        <p:spPr>
          <a:xfrm>
            <a:off x="1" y="-21770"/>
            <a:ext cx="2040252" cy="2336760"/>
          </a:xfrm>
          <a:prstGeom prst="rect">
            <a:avLst/>
          </a:prstGeom>
        </p:spPr>
      </p:pic>
      <p:pic>
        <p:nvPicPr>
          <p:cNvPr id="12" name="Picture 11">
            <a:extLst>
              <a:ext uri="{FF2B5EF4-FFF2-40B4-BE49-F238E27FC236}">
                <a16:creationId xmlns:a16="http://schemas.microsoft.com/office/drawing/2014/main" id="{04BD5950-2558-514C-B033-F854BE49E33E}"/>
              </a:ext>
            </a:extLst>
          </p:cNvPr>
          <p:cNvPicPr>
            <a:picLocks noChangeAspect="1"/>
          </p:cNvPicPr>
          <p:nvPr/>
        </p:nvPicPr>
        <p:blipFill>
          <a:blip r:embed="rId4"/>
          <a:stretch>
            <a:fillRect/>
          </a:stretch>
        </p:blipFill>
        <p:spPr>
          <a:xfrm>
            <a:off x="341619" y="6262649"/>
            <a:ext cx="1135489" cy="323714"/>
          </a:xfrm>
          <a:prstGeom prst="rect">
            <a:avLst/>
          </a:prstGeom>
        </p:spPr>
      </p:pic>
      <p:sp>
        <p:nvSpPr>
          <p:cNvPr id="9" name="Rectangle 8">
            <a:extLst>
              <a:ext uri="{FF2B5EF4-FFF2-40B4-BE49-F238E27FC236}">
                <a16:creationId xmlns:a16="http://schemas.microsoft.com/office/drawing/2014/main" id="{2B0A4018-0A67-154A-9C0B-F0760C05C604}"/>
              </a:ext>
            </a:extLst>
          </p:cNvPr>
          <p:cNvSpPr/>
          <p:nvPr/>
        </p:nvSpPr>
        <p:spPr>
          <a:xfrm>
            <a:off x="0" y="6768934"/>
            <a:ext cx="12192000" cy="95693"/>
          </a:xfrm>
          <a:prstGeom prst="rect">
            <a:avLst/>
          </a:prstGeom>
          <a:solidFill>
            <a:srgbClr val="E100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11" name="TextBox 10">
            <a:extLst>
              <a:ext uri="{FF2B5EF4-FFF2-40B4-BE49-F238E27FC236}">
                <a16:creationId xmlns:a16="http://schemas.microsoft.com/office/drawing/2014/main" id="{3B5AA176-1E5F-CC3F-2377-192E5289FF00}"/>
              </a:ext>
            </a:extLst>
          </p:cNvPr>
          <p:cNvSpPr txBox="1"/>
          <p:nvPr/>
        </p:nvSpPr>
        <p:spPr>
          <a:xfrm>
            <a:off x="2310210" y="1500406"/>
            <a:ext cx="4476946" cy="5262979"/>
          </a:xfrm>
          <a:prstGeom prst="rect">
            <a:avLst/>
          </a:prstGeom>
          <a:noFill/>
        </p:spPr>
        <p:txBody>
          <a:bodyPr wrap="square">
            <a:spAutoFit/>
          </a:bodyPr>
          <a:lstStyle>
            <a:defPPr>
              <a:defRPr lang="en-US"/>
            </a:defPPr>
            <a:lvl1pPr>
              <a:defRPr sz="1600">
                <a:solidFill>
                  <a:schemeClr val="bg1"/>
                </a:solidFill>
                <a:latin typeface="Overpass" panose="00000500000000000000" pitchFamily="2" charset="0"/>
              </a:defRPr>
            </a:lvl1pPr>
          </a:lstStyle>
          <a:p>
            <a:r>
              <a:rPr lang="en-GB"/>
              <a:t>The Togolese Agency for Rural Electrification is accelerating national electrification rate through the CIZO project, by focusing on the conditions needed to facilitate operations of the private sector, not just in terms of the regulatory and financial environment, but also skills training. KYA-Energy Group, a Togolese solar company, has established five solar academies in Togo for training over 3,000 technicians in courses lasting three weeks - beginning with </a:t>
            </a:r>
            <a:r>
              <a:rPr lang="en-US"/>
              <a:t>recruiting and training 60 experienced electrical engineers to deliver sessions to trainees</a:t>
            </a:r>
            <a:r>
              <a:rPr lang="en-GB"/>
              <a:t>. Additionally, </a:t>
            </a:r>
            <a:r>
              <a:rPr lang="en-US"/>
              <a:t>consultancy Horus ran day-long courses to train 40 PAYGO agent supervisors who would be employed by the country’s postal service (a major stakeholder in the project). These supervisors went on to upskill and manage 3000 payment agents across the country (these agents are generally owners or employees of local small businesses). </a:t>
            </a:r>
          </a:p>
        </p:txBody>
      </p:sp>
      <p:sp>
        <p:nvSpPr>
          <p:cNvPr id="17" name="TextBox 16">
            <a:extLst>
              <a:ext uri="{FF2B5EF4-FFF2-40B4-BE49-F238E27FC236}">
                <a16:creationId xmlns:a16="http://schemas.microsoft.com/office/drawing/2014/main" id="{5D26856C-0680-9E92-73FD-1867FA11CCDC}"/>
              </a:ext>
            </a:extLst>
          </p:cNvPr>
          <p:cNvSpPr txBox="1"/>
          <p:nvPr/>
        </p:nvSpPr>
        <p:spPr>
          <a:xfrm>
            <a:off x="2201135" y="251060"/>
            <a:ext cx="4574780" cy="830997"/>
          </a:xfrm>
          <a:prstGeom prst="rect">
            <a:avLst/>
          </a:prstGeom>
          <a:noFill/>
        </p:spPr>
        <p:txBody>
          <a:bodyPr wrap="square" rtlCol="0">
            <a:spAutoFit/>
          </a:bodyPr>
          <a:lstStyle/>
          <a:p>
            <a:pPr algn="ctr"/>
            <a:r>
              <a:rPr lang="en-US" sz="2400" b="1">
                <a:solidFill>
                  <a:schemeClr val="bg1"/>
                </a:solidFill>
                <a:latin typeface="Overpass" pitchFamily="2" charset="77"/>
              </a:rPr>
              <a:t>Togolese government -  skill building through electrification</a:t>
            </a:r>
          </a:p>
        </p:txBody>
      </p:sp>
      <p:sp>
        <p:nvSpPr>
          <p:cNvPr id="18" name="TextBox 17">
            <a:extLst>
              <a:ext uri="{FF2B5EF4-FFF2-40B4-BE49-F238E27FC236}">
                <a16:creationId xmlns:a16="http://schemas.microsoft.com/office/drawing/2014/main" id="{D699FCFD-CC17-FBB4-5D68-C51B68056F0C}"/>
              </a:ext>
            </a:extLst>
          </p:cNvPr>
          <p:cNvSpPr txBox="1"/>
          <p:nvPr/>
        </p:nvSpPr>
        <p:spPr>
          <a:xfrm>
            <a:off x="8085554" y="505060"/>
            <a:ext cx="3045794" cy="830997"/>
          </a:xfrm>
          <a:prstGeom prst="rect">
            <a:avLst/>
          </a:prstGeom>
          <a:noFill/>
        </p:spPr>
        <p:txBody>
          <a:bodyPr wrap="square" rtlCol="0">
            <a:spAutoFit/>
          </a:bodyPr>
          <a:lstStyle/>
          <a:p>
            <a:pPr algn="ctr"/>
            <a:r>
              <a:rPr lang="en-US" sz="2400" b="1">
                <a:solidFill>
                  <a:schemeClr val="bg1"/>
                </a:solidFill>
                <a:latin typeface="Overpass" pitchFamily="2" charset="77"/>
              </a:rPr>
              <a:t>Power for All as an intermediary</a:t>
            </a:r>
          </a:p>
        </p:txBody>
      </p:sp>
      <p:sp>
        <p:nvSpPr>
          <p:cNvPr id="19" name="TextBox 18">
            <a:extLst>
              <a:ext uri="{FF2B5EF4-FFF2-40B4-BE49-F238E27FC236}">
                <a16:creationId xmlns:a16="http://schemas.microsoft.com/office/drawing/2014/main" id="{C70D1D71-7FB3-640E-05DD-92A0906B433A}"/>
              </a:ext>
            </a:extLst>
          </p:cNvPr>
          <p:cNvSpPr txBox="1"/>
          <p:nvPr/>
        </p:nvSpPr>
        <p:spPr>
          <a:xfrm>
            <a:off x="257055" y="468230"/>
            <a:ext cx="1548886" cy="830997"/>
          </a:xfrm>
          <a:prstGeom prst="rect">
            <a:avLst/>
          </a:prstGeom>
          <a:noFill/>
        </p:spPr>
        <p:txBody>
          <a:bodyPr wrap="square" rtlCol="0">
            <a:spAutoFit/>
          </a:bodyPr>
          <a:lstStyle/>
          <a:p>
            <a:r>
              <a:rPr lang="en-US" sz="2400" b="1">
                <a:solidFill>
                  <a:schemeClr val="bg1"/>
                </a:solidFill>
                <a:latin typeface="Overpass" pitchFamily="2" charset="77"/>
              </a:rPr>
              <a:t>Case Studies</a:t>
            </a:r>
          </a:p>
        </p:txBody>
      </p:sp>
      <p:sp>
        <p:nvSpPr>
          <p:cNvPr id="22" name="TextBox 21">
            <a:extLst>
              <a:ext uri="{FF2B5EF4-FFF2-40B4-BE49-F238E27FC236}">
                <a16:creationId xmlns:a16="http://schemas.microsoft.com/office/drawing/2014/main" id="{4C6D5C8A-1D22-E665-8700-A5AD0077FDDB}"/>
              </a:ext>
            </a:extLst>
          </p:cNvPr>
          <p:cNvSpPr txBox="1"/>
          <p:nvPr/>
        </p:nvSpPr>
        <p:spPr>
          <a:xfrm>
            <a:off x="7499823" y="1433564"/>
            <a:ext cx="4217256" cy="3785652"/>
          </a:xfrm>
          <a:prstGeom prst="rect">
            <a:avLst/>
          </a:prstGeom>
          <a:noFill/>
        </p:spPr>
        <p:txBody>
          <a:bodyPr wrap="square">
            <a:spAutoFit/>
          </a:bodyPr>
          <a:lstStyle>
            <a:defPPr>
              <a:defRPr lang="en-US"/>
            </a:defPPr>
            <a:lvl1pPr>
              <a:defRPr sz="1600">
                <a:solidFill>
                  <a:schemeClr val="bg1"/>
                </a:solidFill>
                <a:latin typeface="Overpass" panose="00000500000000000000" pitchFamily="2" charset="0"/>
              </a:defRPr>
            </a:lvl1pPr>
          </a:lstStyle>
          <a:p>
            <a:r>
              <a:rPr lang="en-GB" sz="1600">
                <a:solidFill>
                  <a:schemeClr val="bg1"/>
                </a:solidFill>
                <a:latin typeface="Overpass" panose="00000500000000000000" pitchFamily="2" charset="0"/>
              </a:rPr>
              <a:t>Intermediaries play a critical role in bringing together key sector players for knowledge-sharing and building partnerships. Power for All has established country-level steering committees in </a:t>
            </a:r>
            <a:r>
              <a:rPr lang="en-GB" sz="1600" b="1">
                <a:solidFill>
                  <a:schemeClr val="bg1"/>
                </a:solidFill>
                <a:latin typeface="Overpass" panose="00000500000000000000" pitchFamily="2" charset="0"/>
              </a:rPr>
              <a:t>Kenya, Nigeria, India, Uganda and Ethiopia</a:t>
            </a:r>
            <a:r>
              <a:rPr lang="en-GB" sz="1600">
                <a:solidFill>
                  <a:schemeClr val="bg1"/>
                </a:solidFill>
                <a:latin typeface="Overpass" panose="00000500000000000000" pitchFamily="2" charset="0"/>
              </a:rPr>
              <a:t>, with leaders from DRE, nexus sectors and government, along with a global steering committee. </a:t>
            </a:r>
            <a:r>
              <a:rPr lang="en-US" sz="1600">
                <a:solidFill>
                  <a:schemeClr val="bg1"/>
                </a:solidFill>
                <a:latin typeface="Overpass" panose="00000500000000000000" pitchFamily="2" charset="0"/>
              </a:rPr>
              <a:t>The role of the steering committees is to </a:t>
            </a:r>
            <a:r>
              <a:rPr lang="en-GB" sz="1600">
                <a:solidFill>
                  <a:schemeClr val="bg1"/>
                </a:solidFill>
                <a:latin typeface="Overpass" panose="00000500000000000000" pitchFamily="2" charset="0"/>
              </a:rPr>
              <a:t>to share and validate findings from their annual energy access jobs survey, craft the Powering Jobs campaign together, maintain </a:t>
            </a:r>
            <a:r>
              <a:rPr lang="en-US" sz="1600">
                <a:solidFill>
                  <a:schemeClr val="bg1"/>
                </a:solidFill>
                <a:latin typeface="Overpass" panose="00000500000000000000" pitchFamily="2" charset="0"/>
              </a:rPr>
              <a:t>continued engagement on jobs in DRE at both global and in-country levels, </a:t>
            </a:r>
            <a:r>
              <a:rPr lang="en-GB" sz="1600">
                <a:solidFill>
                  <a:schemeClr val="bg1"/>
                </a:solidFill>
                <a:latin typeface="Overpass" panose="00000500000000000000" pitchFamily="2" charset="0"/>
              </a:rPr>
              <a:t>and support policy and finance interventions. </a:t>
            </a:r>
          </a:p>
          <a:p>
            <a:endParaRPr lang="en-US" sz="1600">
              <a:solidFill>
                <a:schemeClr val="bg1"/>
              </a:solidFill>
              <a:latin typeface="Overpass" panose="00000500000000000000" pitchFamily="2" charset="0"/>
            </a:endParaRPr>
          </a:p>
        </p:txBody>
      </p:sp>
    </p:spTree>
    <p:extLst>
      <p:ext uri="{BB962C8B-B14F-4D97-AF65-F5344CB8AC3E}">
        <p14:creationId xmlns:p14="http://schemas.microsoft.com/office/powerpoint/2010/main" val="3687527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76003A37-67FC-41EE-9028-8516C34DDB9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2529" y="6228178"/>
            <a:ext cx="1135489" cy="323714"/>
          </a:xfrm>
          <a:prstGeom prst="rect">
            <a:avLst/>
          </a:prstGeom>
        </p:spPr>
      </p:pic>
      <p:pic>
        <p:nvPicPr>
          <p:cNvPr id="18" name="Picture 17">
            <a:extLst>
              <a:ext uri="{FF2B5EF4-FFF2-40B4-BE49-F238E27FC236}">
                <a16:creationId xmlns:a16="http://schemas.microsoft.com/office/drawing/2014/main" id="{4CB6A7C0-0294-4D99-A6A7-EE7B9C6D3B0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2529" y="6228178"/>
            <a:ext cx="1135489" cy="323714"/>
          </a:xfrm>
          <a:prstGeom prst="rect">
            <a:avLst/>
          </a:prstGeom>
        </p:spPr>
      </p:pic>
      <p:sp>
        <p:nvSpPr>
          <p:cNvPr id="20" name="TextBox 19">
            <a:extLst>
              <a:ext uri="{FF2B5EF4-FFF2-40B4-BE49-F238E27FC236}">
                <a16:creationId xmlns:a16="http://schemas.microsoft.com/office/drawing/2014/main" id="{C6701E4B-2346-7CD7-FB2F-426386905903}"/>
              </a:ext>
            </a:extLst>
          </p:cNvPr>
          <p:cNvSpPr txBox="1"/>
          <p:nvPr/>
        </p:nvSpPr>
        <p:spPr>
          <a:xfrm>
            <a:off x="4543783" y="437093"/>
            <a:ext cx="6879127" cy="707886"/>
          </a:xfrm>
          <a:prstGeom prst="rect">
            <a:avLst/>
          </a:prstGeom>
          <a:noFill/>
        </p:spPr>
        <p:txBody>
          <a:bodyPr wrap="square">
            <a:spAutoFit/>
          </a:bodyPr>
          <a:lstStyle/>
          <a:p>
            <a:r>
              <a:rPr lang="en-US" sz="2000" b="1">
                <a:solidFill>
                  <a:srgbClr val="FF5236"/>
                </a:solidFill>
                <a:latin typeface="Overpass"/>
                <a:ea typeface="+mn-lt"/>
                <a:cs typeface="+mn-lt"/>
              </a:rPr>
              <a:t>Financing skills and capacity development for the energy transition</a:t>
            </a:r>
            <a:endParaRPr lang="en-GB" sz="2000">
              <a:solidFill>
                <a:srgbClr val="FF5236"/>
              </a:solidFill>
              <a:latin typeface="Overpass"/>
              <a:ea typeface="+mn-lt"/>
              <a:cs typeface="+mn-lt"/>
            </a:endParaRPr>
          </a:p>
        </p:txBody>
      </p:sp>
      <p:sp>
        <p:nvSpPr>
          <p:cNvPr id="22" name="TextBox 21">
            <a:extLst>
              <a:ext uri="{FF2B5EF4-FFF2-40B4-BE49-F238E27FC236}">
                <a16:creationId xmlns:a16="http://schemas.microsoft.com/office/drawing/2014/main" id="{9502DC75-DD86-74D6-F024-9494EFE2FD1E}"/>
              </a:ext>
            </a:extLst>
          </p:cNvPr>
          <p:cNvSpPr txBox="1"/>
          <p:nvPr/>
        </p:nvSpPr>
        <p:spPr>
          <a:xfrm>
            <a:off x="312591" y="190872"/>
            <a:ext cx="3463886" cy="954107"/>
          </a:xfrm>
          <a:prstGeom prst="rect">
            <a:avLst/>
          </a:prstGeom>
          <a:noFill/>
        </p:spPr>
        <p:txBody>
          <a:bodyPr wrap="square">
            <a:spAutoFit/>
          </a:bodyPr>
          <a:lstStyle/>
          <a:p>
            <a:r>
              <a:rPr lang="en-US" sz="2800" b="1">
                <a:solidFill>
                  <a:srgbClr val="0C3157"/>
                </a:solidFill>
                <a:latin typeface="Overpass"/>
              </a:rPr>
              <a:t>Solutions to </a:t>
            </a:r>
          </a:p>
          <a:p>
            <a:r>
              <a:rPr lang="en-US" sz="2800" b="1">
                <a:solidFill>
                  <a:srgbClr val="0C3157"/>
                </a:solidFill>
                <a:latin typeface="Overpass"/>
              </a:rPr>
              <a:t>close the skills gap:</a:t>
            </a:r>
          </a:p>
        </p:txBody>
      </p:sp>
      <p:sp>
        <p:nvSpPr>
          <p:cNvPr id="24" name="TextBox 23">
            <a:extLst>
              <a:ext uri="{FF2B5EF4-FFF2-40B4-BE49-F238E27FC236}">
                <a16:creationId xmlns:a16="http://schemas.microsoft.com/office/drawing/2014/main" id="{6C211092-1439-E984-5C10-C22A132CA7A0}"/>
              </a:ext>
            </a:extLst>
          </p:cNvPr>
          <p:cNvSpPr txBox="1"/>
          <p:nvPr/>
        </p:nvSpPr>
        <p:spPr>
          <a:xfrm>
            <a:off x="918506" y="1569568"/>
            <a:ext cx="4753930" cy="4616648"/>
          </a:xfrm>
          <a:prstGeom prst="rect">
            <a:avLst/>
          </a:prstGeom>
          <a:noFill/>
        </p:spPr>
        <p:txBody>
          <a:bodyPr wrap="square" lIns="91440" tIns="45720" rIns="91440" bIns="45720" anchor="t">
            <a:spAutoFit/>
          </a:bodyPr>
          <a:lstStyle/>
          <a:p>
            <a:r>
              <a:rPr lang="en-US" sz="1400" b="1">
                <a:solidFill>
                  <a:srgbClr val="E1004E"/>
                </a:solidFill>
                <a:latin typeface="Overpass"/>
                <a:ea typeface="Calibri"/>
                <a:cs typeface="Calibri"/>
              </a:rPr>
              <a:t>2.1 Building the capacity of the entire DRE enabling ecosystem – including the finance sector</a:t>
            </a:r>
          </a:p>
          <a:p>
            <a:r>
              <a:rPr lang="en-GB" sz="1400">
                <a:latin typeface="Overpass"/>
                <a:ea typeface="+mn-lt"/>
                <a:cs typeface="+mn-lt"/>
              </a:rPr>
              <a:t>It is not only those implementing clean energy solutions directly that need capacity building. </a:t>
            </a:r>
            <a:r>
              <a:rPr lang="en-GB" sz="1400" u="sng">
                <a:latin typeface="Overpass"/>
                <a:ea typeface="+mn-lt"/>
                <a:cs typeface="+mn-lt"/>
              </a:rPr>
              <a:t>The ecosystem that surrounds the sector will be critical for its </a:t>
            </a:r>
            <a:r>
              <a:rPr lang="en-GB" sz="1400">
                <a:latin typeface="Overpass"/>
                <a:ea typeface="+mn-lt"/>
                <a:cs typeface="+mn-lt"/>
              </a:rPr>
              <a:t>growth and financiers, policymakers, suppliers and other service providers all need to understand the opportunities presented by the sector and have the right skills to play their role in supporting its growth. Skills training curricula needs to cut across all these categories. </a:t>
            </a:r>
            <a:endParaRPr lang="en-GB" sz="1400">
              <a:cs typeface="Calibri"/>
            </a:endParaRPr>
          </a:p>
          <a:p>
            <a:endParaRPr lang="en-GB" sz="1400">
              <a:latin typeface="Overpass"/>
              <a:ea typeface="+mn-lt"/>
              <a:cs typeface="+mn-lt"/>
            </a:endParaRPr>
          </a:p>
          <a:p>
            <a:r>
              <a:rPr lang="en-GB" sz="1400">
                <a:latin typeface="Overpass"/>
                <a:ea typeface="+mn-lt"/>
                <a:cs typeface="+mn-lt"/>
              </a:rPr>
              <a:t>Particularly in India, there have been a number of interesting initiatives aimed at up-skilling operatives across the finance sector, including that of Bharatiya Vikas Trust in Karnataka (HJ). </a:t>
            </a:r>
            <a:r>
              <a:rPr lang="en-US" sz="1400" u="sng">
                <a:latin typeface="Overpass"/>
                <a:ea typeface="+mn-lt"/>
                <a:cs typeface="+mn-lt"/>
              </a:rPr>
              <a:t>Financial sector employees </a:t>
            </a:r>
            <a:r>
              <a:rPr lang="en-US" sz="1400">
                <a:latin typeface="Overpass"/>
                <a:ea typeface="+mn-lt"/>
                <a:cs typeface="+mn-lt"/>
              </a:rPr>
              <a:t>often do not understand how DRE products and markets work (FG2-JM) and upskilling is needed across the financial value chain, from the last-mile banking correspondent to the people doing due diligence, structuring loans and creating financial products (HJ, FG2-KV). </a:t>
            </a:r>
            <a:endParaRPr lang="en-US" sz="1400">
              <a:latin typeface="Overpass"/>
              <a:cs typeface="Calibri"/>
            </a:endParaRPr>
          </a:p>
          <a:p>
            <a:endParaRPr lang="en-US" sz="1400">
              <a:latin typeface="Overpass"/>
              <a:ea typeface="+mn-lt"/>
              <a:cs typeface="+mn-lt"/>
            </a:endParaRPr>
          </a:p>
          <a:p>
            <a:endParaRPr lang="en-GB" sz="1400">
              <a:latin typeface="Overpass"/>
              <a:ea typeface="+mn-lt"/>
              <a:cs typeface="+mn-lt"/>
            </a:endParaRPr>
          </a:p>
        </p:txBody>
      </p:sp>
      <p:sp>
        <p:nvSpPr>
          <p:cNvPr id="25" name="TextBox 24">
            <a:extLst>
              <a:ext uri="{FF2B5EF4-FFF2-40B4-BE49-F238E27FC236}">
                <a16:creationId xmlns:a16="http://schemas.microsoft.com/office/drawing/2014/main" id="{F6D677B3-CBD7-A8E0-121C-E1D031771490}"/>
              </a:ext>
            </a:extLst>
          </p:cNvPr>
          <p:cNvSpPr txBox="1"/>
          <p:nvPr/>
        </p:nvSpPr>
        <p:spPr>
          <a:xfrm>
            <a:off x="6784286" y="1556055"/>
            <a:ext cx="4492348" cy="3108543"/>
          </a:xfrm>
          <a:prstGeom prst="rect">
            <a:avLst/>
          </a:prstGeom>
          <a:noFill/>
        </p:spPr>
        <p:txBody>
          <a:bodyPr wrap="square" lIns="91440" tIns="45720" rIns="91440" bIns="45720" anchor="t">
            <a:spAutoFit/>
          </a:bodyPr>
          <a:lstStyle/>
          <a:p>
            <a:r>
              <a:rPr lang="en-US" sz="1400" b="1">
                <a:solidFill>
                  <a:srgbClr val="E1004E"/>
                </a:solidFill>
                <a:latin typeface="Overpass"/>
                <a:ea typeface="+mn-lt"/>
                <a:cs typeface="+mn-lt"/>
              </a:rPr>
              <a:t>2.2 Enabling funders to see the importance of investing in skills, as well as implementation</a:t>
            </a:r>
          </a:p>
          <a:p>
            <a:r>
              <a:rPr lang="en-GB" sz="1400">
                <a:latin typeface="Overpass"/>
                <a:ea typeface="+mn-lt"/>
                <a:cs typeface="+mn-lt"/>
              </a:rPr>
              <a:t>Interviewees emphasised that significantly more funding, of all types, needs to go into tackling the skills gap, especially for marginalised communities. Many interviewees report that this is currently not a strategic priority for the funding and investment community, who tend to favour investment in direct implementation rather than human capacity. Encouragingly, our 2022 Energy Access Skills Award process has uncovered several recent small-scale skilling initiatives particularly in SSA that are being funded by bilateral/multilateral donors, indicative of injection of capital 3-4 years ago. </a:t>
            </a:r>
          </a:p>
          <a:p>
            <a:endParaRPr lang="en-GB" sz="1400">
              <a:latin typeface="Overpass"/>
              <a:cs typeface="Calibri"/>
            </a:endParaRPr>
          </a:p>
        </p:txBody>
      </p:sp>
      <p:pic>
        <p:nvPicPr>
          <p:cNvPr id="28" name="Graphic 27" descr="Badge with solid fill">
            <a:extLst>
              <a:ext uri="{FF2B5EF4-FFF2-40B4-BE49-F238E27FC236}">
                <a16:creationId xmlns:a16="http://schemas.microsoft.com/office/drawing/2014/main" id="{6F91AAB4-0E5A-899A-84EA-C7922CD4603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3892580" y="443817"/>
            <a:ext cx="646331" cy="646331"/>
          </a:xfrm>
          <a:prstGeom prst="rect">
            <a:avLst/>
          </a:prstGeom>
        </p:spPr>
      </p:pic>
      <p:sp>
        <p:nvSpPr>
          <p:cNvPr id="17" name="Rectangle 16">
            <a:extLst>
              <a:ext uri="{FF2B5EF4-FFF2-40B4-BE49-F238E27FC236}">
                <a16:creationId xmlns:a16="http://schemas.microsoft.com/office/drawing/2014/main" id="{31ADBAC3-EADF-0F9F-416C-E127125103D8}"/>
              </a:ext>
            </a:extLst>
          </p:cNvPr>
          <p:cNvSpPr/>
          <p:nvPr/>
        </p:nvSpPr>
        <p:spPr>
          <a:xfrm>
            <a:off x="0" y="6839954"/>
            <a:ext cx="12192000" cy="95693"/>
          </a:xfrm>
          <a:prstGeom prst="rect">
            <a:avLst/>
          </a:prstGeom>
          <a:solidFill>
            <a:srgbClr val="03E2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19" name="Rectangle 18">
            <a:extLst>
              <a:ext uri="{FF2B5EF4-FFF2-40B4-BE49-F238E27FC236}">
                <a16:creationId xmlns:a16="http://schemas.microsoft.com/office/drawing/2014/main" id="{69E8A48E-9B14-66B8-E5C0-9E86A8603406}"/>
              </a:ext>
            </a:extLst>
          </p:cNvPr>
          <p:cNvSpPr/>
          <p:nvPr/>
        </p:nvSpPr>
        <p:spPr>
          <a:xfrm rot="16200000">
            <a:off x="-3499150" y="3277496"/>
            <a:ext cx="7107297" cy="77296"/>
          </a:xfrm>
          <a:prstGeom prst="rect">
            <a:avLst/>
          </a:prstGeom>
          <a:solidFill>
            <a:srgbClr val="FF52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Tree>
    <p:extLst>
      <p:ext uri="{BB962C8B-B14F-4D97-AF65-F5344CB8AC3E}">
        <p14:creationId xmlns:p14="http://schemas.microsoft.com/office/powerpoint/2010/main" val="27879733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76003A37-67FC-41EE-9028-8516C34DDB9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2529" y="6228178"/>
            <a:ext cx="1135489" cy="323714"/>
          </a:xfrm>
          <a:prstGeom prst="rect">
            <a:avLst/>
          </a:prstGeom>
        </p:spPr>
      </p:pic>
      <p:pic>
        <p:nvPicPr>
          <p:cNvPr id="18" name="Picture 17">
            <a:extLst>
              <a:ext uri="{FF2B5EF4-FFF2-40B4-BE49-F238E27FC236}">
                <a16:creationId xmlns:a16="http://schemas.microsoft.com/office/drawing/2014/main" id="{4CB6A7C0-0294-4D99-A6A7-EE7B9C6D3B0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2529" y="6228178"/>
            <a:ext cx="1135489" cy="323714"/>
          </a:xfrm>
          <a:prstGeom prst="rect">
            <a:avLst/>
          </a:prstGeom>
        </p:spPr>
      </p:pic>
      <p:sp>
        <p:nvSpPr>
          <p:cNvPr id="20" name="TextBox 19">
            <a:extLst>
              <a:ext uri="{FF2B5EF4-FFF2-40B4-BE49-F238E27FC236}">
                <a16:creationId xmlns:a16="http://schemas.microsoft.com/office/drawing/2014/main" id="{C6701E4B-2346-7CD7-FB2F-426386905903}"/>
              </a:ext>
            </a:extLst>
          </p:cNvPr>
          <p:cNvSpPr txBox="1"/>
          <p:nvPr/>
        </p:nvSpPr>
        <p:spPr>
          <a:xfrm>
            <a:off x="4543783" y="437093"/>
            <a:ext cx="6879127" cy="707886"/>
          </a:xfrm>
          <a:prstGeom prst="rect">
            <a:avLst/>
          </a:prstGeom>
          <a:noFill/>
        </p:spPr>
        <p:txBody>
          <a:bodyPr wrap="square">
            <a:spAutoFit/>
          </a:bodyPr>
          <a:lstStyle/>
          <a:p>
            <a:r>
              <a:rPr lang="en-US" sz="2000" b="1">
                <a:solidFill>
                  <a:srgbClr val="FF5236"/>
                </a:solidFill>
                <a:latin typeface="Overpass"/>
                <a:ea typeface="+mn-lt"/>
                <a:cs typeface="+mn-lt"/>
              </a:rPr>
              <a:t>Financing skills and capacity development for the energy transition - continued</a:t>
            </a:r>
            <a:endParaRPr lang="en-GB" sz="2000">
              <a:solidFill>
                <a:srgbClr val="FF5236"/>
              </a:solidFill>
              <a:latin typeface="Overpass"/>
              <a:ea typeface="+mn-lt"/>
              <a:cs typeface="+mn-lt"/>
            </a:endParaRPr>
          </a:p>
        </p:txBody>
      </p:sp>
      <p:sp>
        <p:nvSpPr>
          <p:cNvPr id="22" name="TextBox 21">
            <a:extLst>
              <a:ext uri="{FF2B5EF4-FFF2-40B4-BE49-F238E27FC236}">
                <a16:creationId xmlns:a16="http://schemas.microsoft.com/office/drawing/2014/main" id="{9502DC75-DD86-74D6-F024-9494EFE2FD1E}"/>
              </a:ext>
            </a:extLst>
          </p:cNvPr>
          <p:cNvSpPr txBox="1"/>
          <p:nvPr/>
        </p:nvSpPr>
        <p:spPr>
          <a:xfrm>
            <a:off x="312591" y="190872"/>
            <a:ext cx="3463886" cy="954107"/>
          </a:xfrm>
          <a:prstGeom prst="rect">
            <a:avLst/>
          </a:prstGeom>
          <a:noFill/>
        </p:spPr>
        <p:txBody>
          <a:bodyPr wrap="square">
            <a:spAutoFit/>
          </a:bodyPr>
          <a:lstStyle/>
          <a:p>
            <a:r>
              <a:rPr lang="en-US" sz="2800" b="1">
                <a:solidFill>
                  <a:srgbClr val="0C3157"/>
                </a:solidFill>
                <a:latin typeface="Overpass"/>
              </a:rPr>
              <a:t>Solutions to </a:t>
            </a:r>
          </a:p>
          <a:p>
            <a:r>
              <a:rPr lang="en-US" sz="2800" b="1">
                <a:solidFill>
                  <a:srgbClr val="0C3157"/>
                </a:solidFill>
                <a:latin typeface="Overpass"/>
              </a:rPr>
              <a:t>close the skills gap:</a:t>
            </a:r>
          </a:p>
        </p:txBody>
      </p:sp>
      <p:sp>
        <p:nvSpPr>
          <p:cNvPr id="24" name="TextBox 23">
            <a:extLst>
              <a:ext uri="{FF2B5EF4-FFF2-40B4-BE49-F238E27FC236}">
                <a16:creationId xmlns:a16="http://schemas.microsoft.com/office/drawing/2014/main" id="{6C211092-1439-E984-5C10-C22A132CA7A0}"/>
              </a:ext>
            </a:extLst>
          </p:cNvPr>
          <p:cNvSpPr txBox="1"/>
          <p:nvPr/>
        </p:nvSpPr>
        <p:spPr>
          <a:xfrm>
            <a:off x="918506" y="1569568"/>
            <a:ext cx="4753930" cy="3539430"/>
          </a:xfrm>
          <a:prstGeom prst="rect">
            <a:avLst/>
          </a:prstGeom>
          <a:noFill/>
        </p:spPr>
        <p:txBody>
          <a:bodyPr wrap="square">
            <a:spAutoFit/>
          </a:bodyPr>
          <a:lstStyle/>
          <a:p>
            <a:r>
              <a:rPr lang="en-US" sz="1400" b="1">
                <a:solidFill>
                  <a:srgbClr val="E1004E"/>
                </a:solidFill>
                <a:latin typeface="Overpass"/>
                <a:ea typeface="Calibri"/>
                <a:cs typeface="Calibri"/>
              </a:rPr>
              <a:t>2.3 Increasing the knowledge of large donors on where to invest for maximum impact</a:t>
            </a:r>
          </a:p>
          <a:p>
            <a:r>
              <a:rPr lang="en-GB" sz="1400">
                <a:latin typeface="Overpass"/>
                <a:ea typeface="+mn-lt"/>
                <a:cs typeface="+mn-lt"/>
              </a:rPr>
              <a:t>It is not only those Many large donor agencies, such as the World Bank, are required to allocate funding to capacity building in DRE programmes, and in a position to advise governments, but </a:t>
            </a:r>
            <a:r>
              <a:rPr lang="en-GB" sz="1400" u="sng">
                <a:latin typeface="Overpass"/>
                <a:ea typeface="+mn-lt"/>
                <a:cs typeface="+mn-lt"/>
              </a:rPr>
              <a:t>lack information on best practice and key local actors and institutions to maximise impact</a:t>
            </a:r>
            <a:r>
              <a:rPr lang="en-GB" sz="1400">
                <a:latin typeface="Overpass"/>
                <a:ea typeface="+mn-lt"/>
                <a:cs typeface="+mn-lt"/>
              </a:rPr>
              <a:t>. NGOs and intermediaries can help to equip these large donors with examples of effective and inclusive approaches and key contacts to ensure the capacity building work is effective and inclusive (ARE). </a:t>
            </a:r>
            <a:endParaRPr lang="en-US" sz="1400">
              <a:latin typeface="Overpass"/>
              <a:cs typeface="Calibri" panose="020F0502020204030204"/>
            </a:endParaRPr>
          </a:p>
          <a:p>
            <a:endParaRPr lang="en-US" sz="1400">
              <a:latin typeface="Overpass" panose="00000500000000000000" pitchFamily="2" charset="0"/>
              <a:ea typeface="+mn-lt"/>
              <a:cs typeface="+mn-lt"/>
            </a:endParaRPr>
          </a:p>
          <a:p>
            <a:endParaRPr lang="en-US" sz="1400">
              <a:latin typeface="Overpass" panose="00000500000000000000" pitchFamily="2" charset="0"/>
              <a:cs typeface="Calibri" panose="020F0502020204030204"/>
            </a:endParaRPr>
          </a:p>
          <a:p>
            <a:endParaRPr lang="en-US" sz="1400">
              <a:latin typeface="Overpass"/>
              <a:ea typeface="+mn-lt"/>
              <a:cs typeface="+mn-lt"/>
            </a:endParaRPr>
          </a:p>
          <a:p>
            <a:endParaRPr lang="en-GB" sz="1400">
              <a:latin typeface="Overpass"/>
              <a:ea typeface="+mn-lt"/>
              <a:cs typeface="+mn-lt"/>
            </a:endParaRPr>
          </a:p>
        </p:txBody>
      </p:sp>
      <p:sp>
        <p:nvSpPr>
          <p:cNvPr id="25" name="TextBox 24">
            <a:extLst>
              <a:ext uri="{FF2B5EF4-FFF2-40B4-BE49-F238E27FC236}">
                <a16:creationId xmlns:a16="http://schemas.microsoft.com/office/drawing/2014/main" id="{F6D677B3-CBD7-A8E0-121C-E1D031771490}"/>
              </a:ext>
            </a:extLst>
          </p:cNvPr>
          <p:cNvSpPr txBox="1"/>
          <p:nvPr/>
        </p:nvSpPr>
        <p:spPr>
          <a:xfrm>
            <a:off x="6095813" y="1509265"/>
            <a:ext cx="5187505" cy="3539430"/>
          </a:xfrm>
          <a:prstGeom prst="rect">
            <a:avLst/>
          </a:prstGeom>
          <a:noFill/>
        </p:spPr>
        <p:txBody>
          <a:bodyPr wrap="square" lIns="91440" tIns="45720" rIns="91440" bIns="45720" anchor="t">
            <a:spAutoFit/>
          </a:bodyPr>
          <a:lstStyle/>
          <a:p>
            <a:r>
              <a:rPr lang="en-US" sz="1400" b="1">
                <a:solidFill>
                  <a:srgbClr val="E1004E"/>
                </a:solidFill>
                <a:latin typeface="Overpass"/>
                <a:ea typeface="+mn-lt"/>
                <a:cs typeface="+mn-lt"/>
              </a:rPr>
              <a:t>2.4 Encouraging a dedicated focus on skills </a:t>
            </a:r>
            <a:endParaRPr lang="en-US" sz="1400" b="1">
              <a:solidFill>
                <a:srgbClr val="E1004E"/>
              </a:solidFill>
              <a:latin typeface="Overpass"/>
              <a:cs typeface="Calibri"/>
            </a:endParaRPr>
          </a:p>
          <a:p>
            <a:endParaRPr lang="en-GB" sz="1400">
              <a:latin typeface="Overpass"/>
              <a:ea typeface="+mn-lt"/>
              <a:cs typeface="+mn-lt"/>
            </a:endParaRPr>
          </a:p>
          <a:p>
            <a:r>
              <a:rPr lang="en-GB" sz="1400">
                <a:latin typeface="Overpass"/>
                <a:ea typeface="+mn-lt"/>
                <a:cs typeface="+mn-lt"/>
              </a:rPr>
              <a:t>Shell Foundation pointed out that financing for skills and capacity development is rarely funded in its own right; it is usually a part of a wider energy access project with the lenses of agriculture, gender or enterprise  development, and sometimes it doesn't receive the dedicated attention it deserves. However, certain funders are starting to buck this trend. Through the African Climate Change Fund, the Africa Development Bank is working on </a:t>
            </a:r>
            <a:r>
              <a:rPr lang="en-US" sz="1400">
                <a:latin typeface="Overpass"/>
                <a:ea typeface="+mn-lt"/>
                <a:cs typeface="+mn-lt"/>
              </a:rPr>
              <a:t>training youth and women in business and entrepreneurship skills in the sustainable energy value chain in Uganda and Kenya. </a:t>
            </a:r>
            <a:r>
              <a:rPr lang="en-GB" sz="1400">
                <a:latin typeface="Overpass"/>
                <a:ea typeface="+mn-lt"/>
                <a:cs typeface="+mn-lt"/>
              </a:rPr>
              <a:t>There are now venture funds that are interested in the development of SMEs with a strong skills dimension, for instance, ANDE is providing SMEs </a:t>
            </a:r>
            <a:r>
              <a:rPr lang="en-US" sz="1400">
                <a:latin typeface="Overpass"/>
                <a:ea typeface="+mn-lt"/>
                <a:cs typeface="+mn-lt"/>
              </a:rPr>
              <a:t>with critical financial, educational, and business support services which includes skills development (SF).</a:t>
            </a:r>
            <a:endParaRPr lang="en-GB" sz="1400">
              <a:latin typeface="Overpass"/>
              <a:ea typeface="+mn-lt"/>
              <a:cs typeface="+mn-lt"/>
            </a:endParaRPr>
          </a:p>
          <a:p>
            <a:endParaRPr lang="en-GB" sz="1400">
              <a:latin typeface="Overpass"/>
              <a:cs typeface="Calibri"/>
            </a:endParaRPr>
          </a:p>
        </p:txBody>
      </p:sp>
      <p:pic>
        <p:nvPicPr>
          <p:cNvPr id="28" name="Graphic 27" descr="Badge with solid fill">
            <a:extLst>
              <a:ext uri="{FF2B5EF4-FFF2-40B4-BE49-F238E27FC236}">
                <a16:creationId xmlns:a16="http://schemas.microsoft.com/office/drawing/2014/main" id="{6F91AAB4-0E5A-899A-84EA-C7922CD4603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3892580" y="443817"/>
            <a:ext cx="646331" cy="646331"/>
          </a:xfrm>
          <a:prstGeom prst="rect">
            <a:avLst/>
          </a:prstGeom>
        </p:spPr>
      </p:pic>
      <p:sp>
        <p:nvSpPr>
          <p:cNvPr id="17" name="Rectangle 16">
            <a:extLst>
              <a:ext uri="{FF2B5EF4-FFF2-40B4-BE49-F238E27FC236}">
                <a16:creationId xmlns:a16="http://schemas.microsoft.com/office/drawing/2014/main" id="{31ADBAC3-EADF-0F9F-416C-E127125103D8}"/>
              </a:ext>
            </a:extLst>
          </p:cNvPr>
          <p:cNvSpPr/>
          <p:nvPr/>
        </p:nvSpPr>
        <p:spPr>
          <a:xfrm>
            <a:off x="0" y="6839954"/>
            <a:ext cx="12192000" cy="95693"/>
          </a:xfrm>
          <a:prstGeom prst="rect">
            <a:avLst/>
          </a:prstGeom>
          <a:solidFill>
            <a:srgbClr val="03E2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19" name="Rectangle 18">
            <a:extLst>
              <a:ext uri="{FF2B5EF4-FFF2-40B4-BE49-F238E27FC236}">
                <a16:creationId xmlns:a16="http://schemas.microsoft.com/office/drawing/2014/main" id="{69E8A48E-9B14-66B8-E5C0-9E86A8603406}"/>
              </a:ext>
            </a:extLst>
          </p:cNvPr>
          <p:cNvSpPr/>
          <p:nvPr/>
        </p:nvSpPr>
        <p:spPr>
          <a:xfrm rot="16200000">
            <a:off x="-3499150" y="3277496"/>
            <a:ext cx="7107297" cy="77296"/>
          </a:xfrm>
          <a:prstGeom prst="rect">
            <a:avLst/>
          </a:prstGeom>
          <a:solidFill>
            <a:srgbClr val="FF52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Tree>
    <p:extLst>
      <p:ext uri="{BB962C8B-B14F-4D97-AF65-F5344CB8AC3E}">
        <p14:creationId xmlns:p14="http://schemas.microsoft.com/office/powerpoint/2010/main" val="38042219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25C3C26-95B2-E140-90D0-EB05B574CA8A}"/>
              </a:ext>
            </a:extLst>
          </p:cNvPr>
          <p:cNvSpPr/>
          <p:nvPr/>
        </p:nvSpPr>
        <p:spPr>
          <a:xfrm>
            <a:off x="0" y="0"/>
            <a:ext cx="12191999" cy="6858000"/>
          </a:xfrm>
          <a:prstGeom prst="rect">
            <a:avLst/>
          </a:prstGeom>
          <a:solidFill>
            <a:srgbClr val="0141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1C4356FF-4B81-9E46-A085-30E3F7224736}"/>
              </a:ext>
            </a:extLst>
          </p:cNvPr>
          <p:cNvPicPr>
            <a:picLocks noChangeAspect="1"/>
          </p:cNvPicPr>
          <p:nvPr/>
        </p:nvPicPr>
        <p:blipFill>
          <a:blip r:embed="rId3"/>
          <a:stretch>
            <a:fillRect/>
          </a:stretch>
        </p:blipFill>
        <p:spPr>
          <a:xfrm>
            <a:off x="1" y="-21770"/>
            <a:ext cx="2040252" cy="2336760"/>
          </a:xfrm>
          <a:prstGeom prst="rect">
            <a:avLst/>
          </a:prstGeom>
        </p:spPr>
      </p:pic>
      <p:pic>
        <p:nvPicPr>
          <p:cNvPr id="12" name="Picture 11">
            <a:extLst>
              <a:ext uri="{FF2B5EF4-FFF2-40B4-BE49-F238E27FC236}">
                <a16:creationId xmlns:a16="http://schemas.microsoft.com/office/drawing/2014/main" id="{04BD5950-2558-514C-B033-F854BE49E33E}"/>
              </a:ext>
            </a:extLst>
          </p:cNvPr>
          <p:cNvPicPr>
            <a:picLocks noChangeAspect="1"/>
          </p:cNvPicPr>
          <p:nvPr/>
        </p:nvPicPr>
        <p:blipFill>
          <a:blip r:embed="rId4"/>
          <a:stretch>
            <a:fillRect/>
          </a:stretch>
        </p:blipFill>
        <p:spPr>
          <a:xfrm>
            <a:off x="341619" y="6262649"/>
            <a:ext cx="1135489" cy="323714"/>
          </a:xfrm>
          <a:prstGeom prst="rect">
            <a:avLst/>
          </a:prstGeom>
        </p:spPr>
      </p:pic>
      <p:sp>
        <p:nvSpPr>
          <p:cNvPr id="9" name="Rectangle 8">
            <a:extLst>
              <a:ext uri="{FF2B5EF4-FFF2-40B4-BE49-F238E27FC236}">
                <a16:creationId xmlns:a16="http://schemas.microsoft.com/office/drawing/2014/main" id="{2B0A4018-0A67-154A-9C0B-F0760C05C604}"/>
              </a:ext>
            </a:extLst>
          </p:cNvPr>
          <p:cNvSpPr/>
          <p:nvPr/>
        </p:nvSpPr>
        <p:spPr>
          <a:xfrm>
            <a:off x="0" y="6768934"/>
            <a:ext cx="12192000" cy="95693"/>
          </a:xfrm>
          <a:prstGeom prst="rect">
            <a:avLst/>
          </a:prstGeom>
          <a:solidFill>
            <a:srgbClr val="E100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11" name="TextBox 10">
            <a:extLst>
              <a:ext uri="{FF2B5EF4-FFF2-40B4-BE49-F238E27FC236}">
                <a16:creationId xmlns:a16="http://schemas.microsoft.com/office/drawing/2014/main" id="{3B5AA176-1E5F-CC3F-2377-192E5289FF00}"/>
              </a:ext>
            </a:extLst>
          </p:cNvPr>
          <p:cNvSpPr txBox="1"/>
          <p:nvPr/>
        </p:nvSpPr>
        <p:spPr>
          <a:xfrm>
            <a:off x="5799397" y="462031"/>
            <a:ext cx="5928316" cy="5509200"/>
          </a:xfrm>
          <a:prstGeom prst="rect">
            <a:avLst/>
          </a:prstGeom>
          <a:noFill/>
        </p:spPr>
        <p:txBody>
          <a:bodyPr wrap="square" lIns="91440" tIns="45720" rIns="91440" bIns="45720" anchor="t">
            <a:spAutoFit/>
          </a:bodyPr>
          <a:lstStyle/>
          <a:p>
            <a:r>
              <a:rPr lang="en-US" sz="1600">
                <a:solidFill>
                  <a:schemeClr val="bg1"/>
                </a:solidFill>
                <a:latin typeface="Overpass"/>
              </a:rPr>
              <a:t>Bharatiya Vikas Trust (BVT) in India upskills bank staff and managers, giving them the knowledge and confidence to lend to renewable energy enterprises. This innovative approach closes a ‘finance gap’ that limits the spread of clean energy as a means of making a living.</a:t>
            </a:r>
          </a:p>
          <a:p>
            <a:endParaRPr lang="en-US" sz="1600">
              <a:solidFill>
                <a:schemeClr val="bg1"/>
              </a:solidFill>
              <a:latin typeface="Overpass" panose="00000500000000000000" pitchFamily="2" charset="0"/>
            </a:endParaRPr>
          </a:p>
          <a:p>
            <a:r>
              <a:rPr lang="en-US" sz="1600">
                <a:solidFill>
                  <a:schemeClr val="bg1"/>
                </a:solidFill>
                <a:latin typeface="Overpass"/>
              </a:rPr>
              <a:t>The programme has trained more than 14,500 financiers (from banks, cooperatives and government departments, and across all levels, from field officers to executive leadership) to increase their awareness of the viability of different DRE solutions and help them select financial products suited to their cash-flows. As a result of this training, BVT has facilitated the deployment of 600,000 solar systems via local bank funding. </a:t>
            </a:r>
            <a:endParaRPr lang="en-US" sz="1600">
              <a:solidFill>
                <a:schemeClr val="bg1"/>
              </a:solidFill>
              <a:latin typeface="Overpass" panose="00000500000000000000" pitchFamily="2" charset="0"/>
            </a:endParaRPr>
          </a:p>
          <a:p>
            <a:endParaRPr lang="en-US" sz="1600">
              <a:solidFill>
                <a:schemeClr val="bg1"/>
              </a:solidFill>
              <a:latin typeface="Overpass" panose="00000500000000000000" pitchFamily="2" charset="0"/>
            </a:endParaRPr>
          </a:p>
          <a:p>
            <a:r>
              <a:rPr lang="en-US" sz="1600">
                <a:solidFill>
                  <a:schemeClr val="bg1"/>
                </a:solidFill>
                <a:latin typeface="Overpass"/>
              </a:rPr>
              <a:t>BVT also trains entrepreneurs, with courses offered specifically for women; the training includes business planning information and an introduction to financial institutions.</a:t>
            </a:r>
          </a:p>
          <a:p>
            <a:endParaRPr lang="en-US" sz="1600">
              <a:solidFill>
                <a:schemeClr val="bg1"/>
              </a:solidFill>
              <a:latin typeface="Overpass" panose="00000500000000000000" pitchFamily="2" charset="0"/>
            </a:endParaRPr>
          </a:p>
          <a:p>
            <a:r>
              <a:rPr lang="en-US" sz="1600">
                <a:solidFill>
                  <a:schemeClr val="bg1"/>
                </a:solidFill>
                <a:latin typeface="Overpass"/>
              </a:rPr>
              <a:t>As well as financial training, BVT trains local NGOs in empowerment of women and inclusive governance. The trust empowers marginalised communities by hiring local staff, offering training in local languages, and creating strong partnerships with local NGOs and village councils.</a:t>
            </a:r>
          </a:p>
        </p:txBody>
      </p:sp>
      <p:sp>
        <p:nvSpPr>
          <p:cNvPr id="16" name="TextBox 15">
            <a:extLst>
              <a:ext uri="{FF2B5EF4-FFF2-40B4-BE49-F238E27FC236}">
                <a16:creationId xmlns:a16="http://schemas.microsoft.com/office/drawing/2014/main" id="{5DC419E6-9834-839D-DA1B-E7112292B425}"/>
              </a:ext>
            </a:extLst>
          </p:cNvPr>
          <p:cNvSpPr txBox="1"/>
          <p:nvPr/>
        </p:nvSpPr>
        <p:spPr>
          <a:xfrm>
            <a:off x="257055" y="468230"/>
            <a:ext cx="1548886" cy="830997"/>
          </a:xfrm>
          <a:prstGeom prst="rect">
            <a:avLst/>
          </a:prstGeom>
          <a:noFill/>
        </p:spPr>
        <p:txBody>
          <a:bodyPr wrap="square" rtlCol="0">
            <a:spAutoFit/>
          </a:bodyPr>
          <a:lstStyle/>
          <a:p>
            <a:r>
              <a:rPr lang="en-US" sz="2400" b="1">
                <a:solidFill>
                  <a:schemeClr val="bg1"/>
                </a:solidFill>
                <a:latin typeface="Overpass" pitchFamily="2" charset="77"/>
              </a:rPr>
              <a:t>Case Study</a:t>
            </a:r>
          </a:p>
        </p:txBody>
      </p:sp>
      <p:sp>
        <p:nvSpPr>
          <p:cNvPr id="17" name="TextBox 16">
            <a:extLst>
              <a:ext uri="{FF2B5EF4-FFF2-40B4-BE49-F238E27FC236}">
                <a16:creationId xmlns:a16="http://schemas.microsoft.com/office/drawing/2014/main" id="{5D26856C-0680-9E92-73FD-1867FA11CCDC}"/>
              </a:ext>
            </a:extLst>
          </p:cNvPr>
          <p:cNvSpPr txBox="1"/>
          <p:nvPr/>
        </p:nvSpPr>
        <p:spPr>
          <a:xfrm>
            <a:off x="2350831" y="516042"/>
            <a:ext cx="3137987" cy="830997"/>
          </a:xfrm>
          <a:prstGeom prst="rect">
            <a:avLst/>
          </a:prstGeom>
          <a:noFill/>
        </p:spPr>
        <p:txBody>
          <a:bodyPr wrap="square" rtlCol="0">
            <a:spAutoFit/>
          </a:bodyPr>
          <a:lstStyle/>
          <a:p>
            <a:pPr algn="ctr"/>
            <a:r>
              <a:rPr lang="en-US" sz="2400" b="1">
                <a:solidFill>
                  <a:schemeClr val="bg1"/>
                </a:solidFill>
                <a:latin typeface="Overpass" pitchFamily="2" charset="77"/>
              </a:rPr>
              <a:t>Upskilling the finance sector - BVT</a:t>
            </a:r>
          </a:p>
        </p:txBody>
      </p:sp>
      <p:pic>
        <p:nvPicPr>
          <p:cNvPr id="2" name="Picture 1" descr="A picture containing text, person, person, outdoor&#10;&#10;Description automatically generated">
            <a:extLst>
              <a:ext uri="{FF2B5EF4-FFF2-40B4-BE49-F238E27FC236}">
                <a16:creationId xmlns:a16="http://schemas.microsoft.com/office/drawing/2014/main" id="{F0ACBC0A-8318-6660-53BC-55BB19CB30DA}"/>
              </a:ext>
            </a:extLst>
          </p:cNvPr>
          <p:cNvPicPr>
            <a:picLocks noChangeAspect="1"/>
          </p:cNvPicPr>
          <p:nvPr/>
        </p:nvPicPr>
        <p:blipFill rotWithShape="1">
          <a:blip r:embed="rId5">
            <a:extLst>
              <a:ext uri="{28A0092B-C50C-407E-A947-70E740481C1C}">
                <a14:useLocalDpi xmlns:a14="http://schemas.microsoft.com/office/drawing/2010/main" val="0"/>
              </a:ext>
            </a:extLst>
          </a:blip>
          <a:srcRect l="41852" r="14764"/>
          <a:stretch/>
        </p:blipFill>
        <p:spPr>
          <a:xfrm>
            <a:off x="2203875" y="1508143"/>
            <a:ext cx="3538956" cy="4572935"/>
          </a:xfrm>
          <a:prstGeom prst="rect">
            <a:avLst/>
          </a:prstGeom>
        </p:spPr>
      </p:pic>
    </p:spTree>
    <p:extLst>
      <p:ext uri="{BB962C8B-B14F-4D97-AF65-F5344CB8AC3E}">
        <p14:creationId xmlns:p14="http://schemas.microsoft.com/office/powerpoint/2010/main" val="2103790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76003A37-67FC-41EE-9028-8516C34DDB9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2529" y="6228178"/>
            <a:ext cx="1135489" cy="323714"/>
          </a:xfrm>
          <a:prstGeom prst="rect">
            <a:avLst/>
          </a:prstGeom>
        </p:spPr>
      </p:pic>
      <p:pic>
        <p:nvPicPr>
          <p:cNvPr id="18" name="Picture 17">
            <a:extLst>
              <a:ext uri="{FF2B5EF4-FFF2-40B4-BE49-F238E27FC236}">
                <a16:creationId xmlns:a16="http://schemas.microsoft.com/office/drawing/2014/main" id="{4CB6A7C0-0294-4D99-A6A7-EE7B9C6D3B0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2529" y="6228178"/>
            <a:ext cx="1135489" cy="323714"/>
          </a:xfrm>
          <a:prstGeom prst="rect">
            <a:avLst/>
          </a:prstGeom>
        </p:spPr>
      </p:pic>
      <p:sp>
        <p:nvSpPr>
          <p:cNvPr id="20" name="TextBox 19">
            <a:extLst>
              <a:ext uri="{FF2B5EF4-FFF2-40B4-BE49-F238E27FC236}">
                <a16:creationId xmlns:a16="http://schemas.microsoft.com/office/drawing/2014/main" id="{C6701E4B-2346-7CD7-FB2F-426386905903}"/>
              </a:ext>
            </a:extLst>
          </p:cNvPr>
          <p:cNvSpPr txBox="1"/>
          <p:nvPr/>
        </p:nvSpPr>
        <p:spPr>
          <a:xfrm>
            <a:off x="4543783" y="437093"/>
            <a:ext cx="6879127" cy="707886"/>
          </a:xfrm>
          <a:prstGeom prst="rect">
            <a:avLst/>
          </a:prstGeom>
          <a:noFill/>
        </p:spPr>
        <p:txBody>
          <a:bodyPr wrap="square">
            <a:spAutoFit/>
          </a:bodyPr>
          <a:lstStyle/>
          <a:p>
            <a:r>
              <a:rPr lang="en-US" sz="2000" b="1">
                <a:solidFill>
                  <a:srgbClr val="FF5236"/>
                </a:solidFill>
                <a:latin typeface="Overpass"/>
                <a:ea typeface="+mn-lt"/>
                <a:cs typeface="+mn-lt"/>
              </a:rPr>
              <a:t>Developing standardised, industry-aligned curricula, accreditation and recruitment channels </a:t>
            </a:r>
            <a:r>
              <a:rPr lang="en-US" sz="2000" b="1">
                <a:solidFill>
                  <a:srgbClr val="FF5236"/>
                </a:solidFill>
                <a:latin typeface="Overpass"/>
                <a:cs typeface="Calibri" panose="020F0502020204030204"/>
              </a:rPr>
              <a:t> </a:t>
            </a:r>
            <a:endParaRPr lang="en-US" sz="2000">
              <a:ea typeface="Calibri" panose="020F0502020204030204"/>
              <a:cs typeface="Calibri" panose="020F0502020204030204"/>
            </a:endParaRPr>
          </a:p>
        </p:txBody>
      </p:sp>
      <p:sp>
        <p:nvSpPr>
          <p:cNvPr id="22" name="TextBox 21">
            <a:extLst>
              <a:ext uri="{FF2B5EF4-FFF2-40B4-BE49-F238E27FC236}">
                <a16:creationId xmlns:a16="http://schemas.microsoft.com/office/drawing/2014/main" id="{9502DC75-DD86-74D6-F024-9494EFE2FD1E}"/>
              </a:ext>
            </a:extLst>
          </p:cNvPr>
          <p:cNvSpPr txBox="1"/>
          <p:nvPr/>
        </p:nvSpPr>
        <p:spPr>
          <a:xfrm>
            <a:off x="312591" y="190872"/>
            <a:ext cx="3463886" cy="954107"/>
          </a:xfrm>
          <a:prstGeom prst="rect">
            <a:avLst/>
          </a:prstGeom>
          <a:noFill/>
        </p:spPr>
        <p:txBody>
          <a:bodyPr wrap="square">
            <a:spAutoFit/>
          </a:bodyPr>
          <a:lstStyle/>
          <a:p>
            <a:r>
              <a:rPr lang="en-US" sz="2800" b="1">
                <a:solidFill>
                  <a:srgbClr val="0C3157"/>
                </a:solidFill>
                <a:latin typeface="Overpass"/>
              </a:rPr>
              <a:t>Solutions to </a:t>
            </a:r>
          </a:p>
          <a:p>
            <a:r>
              <a:rPr lang="en-US" sz="2800" b="1">
                <a:solidFill>
                  <a:srgbClr val="0C3157"/>
                </a:solidFill>
                <a:latin typeface="Overpass"/>
              </a:rPr>
              <a:t>close the skills gap:</a:t>
            </a:r>
          </a:p>
        </p:txBody>
      </p:sp>
      <p:sp>
        <p:nvSpPr>
          <p:cNvPr id="24" name="TextBox 23">
            <a:extLst>
              <a:ext uri="{FF2B5EF4-FFF2-40B4-BE49-F238E27FC236}">
                <a16:creationId xmlns:a16="http://schemas.microsoft.com/office/drawing/2014/main" id="{6C211092-1439-E984-5C10-C22A132CA7A0}"/>
              </a:ext>
            </a:extLst>
          </p:cNvPr>
          <p:cNvSpPr txBox="1"/>
          <p:nvPr/>
        </p:nvSpPr>
        <p:spPr>
          <a:xfrm>
            <a:off x="974558" y="1529160"/>
            <a:ext cx="5319008" cy="3539430"/>
          </a:xfrm>
          <a:prstGeom prst="rect">
            <a:avLst/>
          </a:prstGeom>
          <a:noFill/>
        </p:spPr>
        <p:txBody>
          <a:bodyPr wrap="square">
            <a:spAutoFit/>
          </a:bodyPr>
          <a:lstStyle/>
          <a:p>
            <a:r>
              <a:rPr lang="en-US" sz="1400" b="1">
                <a:solidFill>
                  <a:srgbClr val="E1004E"/>
                </a:solidFill>
                <a:latin typeface="Overpass"/>
                <a:ea typeface="Calibri"/>
                <a:cs typeface="Calibri"/>
              </a:rPr>
              <a:t>3.1 Development of standardised curricula that reflects DRE industry needs</a:t>
            </a:r>
          </a:p>
          <a:p>
            <a:r>
              <a:rPr lang="en-US" sz="1400">
                <a:latin typeface="Overpass"/>
                <a:ea typeface="+mn-lt"/>
                <a:cs typeface="+mn-lt"/>
              </a:rPr>
              <a:t>DRE is not part of mainstream academic curricula yet. DRE enterprises in SSA and India currently have to recruit candidates from many different training centres, with widely varying accreditations and quality of training. </a:t>
            </a:r>
            <a:r>
              <a:rPr lang="en-US" sz="1400" u="sng">
                <a:latin typeface="Overpass"/>
                <a:ea typeface="+mn-lt"/>
                <a:cs typeface="+mn-lt"/>
              </a:rPr>
              <a:t>Standardised, accredited, industry-aligned curricula</a:t>
            </a:r>
            <a:r>
              <a:rPr lang="en-US" sz="1400">
                <a:latin typeface="Overpass"/>
                <a:ea typeface="+mn-lt"/>
                <a:cs typeface="+mn-lt"/>
              </a:rPr>
              <a:t> will enable skilled people to fill opportunities across different geographies and speed up the supply of trained candidates (ARE; </a:t>
            </a:r>
            <a:r>
              <a:rPr lang="en-US" sz="1400">
                <a:latin typeface="Overpass"/>
                <a:ea typeface="+mn-lt"/>
                <a:cs typeface="+mn-lt"/>
                <a:hlinkClick r:id="rId4"/>
              </a:rPr>
              <a:t>Shirley et al. 2020</a:t>
            </a:r>
            <a:r>
              <a:rPr lang="en-US" sz="1400">
                <a:latin typeface="Overpass"/>
                <a:ea typeface="+mn-lt"/>
                <a:cs typeface="+mn-lt"/>
              </a:rPr>
              <a:t>). There are already examples of individual institutions taking the lead </a:t>
            </a:r>
            <a:r>
              <a:rPr lang="en-US" sz="1400">
                <a:solidFill>
                  <a:srgbClr val="000000"/>
                </a:solidFill>
                <a:latin typeface="Overpass"/>
                <a:ea typeface="+mn-lt"/>
                <a:cs typeface="+mn-lt"/>
              </a:rPr>
              <a:t>in this area, such as the Strathmore Energy Research Centre (SERC) in Kenya,</a:t>
            </a:r>
            <a:r>
              <a:rPr lang="en-US" sz="1400">
                <a:latin typeface="Overpass"/>
                <a:ea typeface="+mn-lt"/>
                <a:cs typeface="+mn-lt"/>
              </a:rPr>
              <a:t> as well as cross-academia partnerships, such as the TEA-Learning Partnership which is supporting multiple universities to develop and implement first-of-its-kind DRE curricula. </a:t>
            </a:r>
            <a:endParaRPr lang="en-US" sz="1400">
              <a:ea typeface="Calibri"/>
              <a:cs typeface="Calibri"/>
            </a:endParaRPr>
          </a:p>
          <a:p>
            <a:endParaRPr lang="en-US" sz="1400">
              <a:latin typeface="Overpass"/>
              <a:ea typeface="+mn-lt"/>
              <a:cs typeface="+mn-lt"/>
            </a:endParaRPr>
          </a:p>
          <a:p>
            <a:endParaRPr lang="en-GB" sz="1400">
              <a:latin typeface="Overpass"/>
              <a:ea typeface="+mn-lt"/>
              <a:cs typeface="+mn-lt"/>
            </a:endParaRPr>
          </a:p>
        </p:txBody>
      </p:sp>
      <p:sp>
        <p:nvSpPr>
          <p:cNvPr id="25" name="TextBox 24">
            <a:extLst>
              <a:ext uri="{FF2B5EF4-FFF2-40B4-BE49-F238E27FC236}">
                <a16:creationId xmlns:a16="http://schemas.microsoft.com/office/drawing/2014/main" id="{F6D677B3-CBD7-A8E0-121C-E1D031771490}"/>
              </a:ext>
            </a:extLst>
          </p:cNvPr>
          <p:cNvSpPr txBox="1"/>
          <p:nvPr/>
        </p:nvSpPr>
        <p:spPr>
          <a:xfrm>
            <a:off x="6775595" y="1515504"/>
            <a:ext cx="5006788" cy="3754874"/>
          </a:xfrm>
          <a:prstGeom prst="rect">
            <a:avLst/>
          </a:prstGeom>
          <a:noFill/>
        </p:spPr>
        <p:txBody>
          <a:bodyPr wrap="square">
            <a:spAutoFit/>
          </a:bodyPr>
          <a:lstStyle/>
          <a:p>
            <a:r>
              <a:rPr lang="en-US" sz="1400" b="1">
                <a:solidFill>
                  <a:srgbClr val="E1004E"/>
                </a:solidFill>
                <a:latin typeface="Overpass"/>
                <a:ea typeface="+mn-lt"/>
                <a:cs typeface="+mn-lt"/>
              </a:rPr>
              <a:t>3.2 Close collaboration and knowledge transfer between educational institutions, industry and government</a:t>
            </a:r>
            <a:endParaRPr lang="en-GB" sz="1400">
              <a:latin typeface="Overpass"/>
              <a:ea typeface="+mn-lt"/>
              <a:cs typeface="+mn-lt"/>
            </a:endParaRPr>
          </a:p>
          <a:p>
            <a:r>
              <a:rPr lang="en-US" sz="1400">
                <a:latin typeface="Overpass"/>
                <a:ea typeface="+mn-lt"/>
                <a:cs typeface="+mn-lt"/>
              </a:rPr>
              <a:t>Close collaboration will be required between educational institutions, the DRE industry and government to develop, replicate and co-ordinate these efforts at national and regional scale (ARE). Schools and universities have a central leadership role to play, but just as critical are vocational institutes, rural training colleges and non-traditional training providers such as accelerators, NGOs and industry associations. Intermediaries and third-sector organisations will be important in </a:t>
            </a:r>
            <a:r>
              <a:rPr lang="en-US" sz="1400" u="sng">
                <a:latin typeface="Overpass"/>
                <a:ea typeface="+mn-lt"/>
                <a:cs typeface="+mn-lt"/>
              </a:rPr>
              <a:t>supporting knowledge transfer and replication between institutions</a:t>
            </a:r>
            <a:r>
              <a:rPr lang="en-US" sz="1400">
                <a:latin typeface="Overpass"/>
                <a:ea typeface="+mn-lt"/>
                <a:cs typeface="+mn-lt"/>
              </a:rPr>
              <a:t> (REN; ARE, SG P4A). There are a number of examples of this including The Cornerstone of Rural Electrification (ARE) programme's early-stage work developing certification frameworks for DRE practitioners with education and government partners. </a:t>
            </a:r>
            <a:endParaRPr lang="en-GB" sz="1400">
              <a:latin typeface="Overpass"/>
              <a:ea typeface="+mn-lt"/>
              <a:cs typeface="+mn-lt"/>
            </a:endParaRPr>
          </a:p>
          <a:p>
            <a:endParaRPr lang="en-GB" sz="1400">
              <a:latin typeface="Overpass"/>
              <a:cs typeface="Calibri"/>
            </a:endParaRPr>
          </a:p>
        </p:txBody>
      </p:sp>
      <p:pic>
        <p:nvPicPr>
          <p:cNvPr id="28" name="Graphic 27" descr="Badge 3 with solid fill">
            <a:extLst>
              <a:ext uri="{FF2B5EF4-FFF2-40B4-BE49-F238E27FC236}">
                <a16:creationId xmlns:a16="http://schemas.microsoft.com/office/drawing/2014/main" id="{6F91AAB4-0E5A-899A-84EA-C7922CD4603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3892580" y="443817"/>
            <a:ext cx="646331" cy="646331"/>
          </a:xfrm>
          <a:prstGeom prst="rect">
            <a:avLst/>
          </a:prstGeom>
        </p:spPr>
      </p:pic>
      <p:sp>
        <p:nvSpPr>
          <p:cNvPr id="17" name="Rectangle 16">
            <a:extLst>
              <a:ext uri="{FF2B5EF4-FFF2-40B4-BE49-F238E27FC236}">
                <a16:creationId xmlns:a16="http://schemas.microsoft.com/office/drawing/2014/main" id="{31ADBAC3-EADF-0F9F-416C-E127125103D8}"/>
              </a:ext>
            </a:extLst>
          </p:cNvPr>
          <p:cNvSpPr/>
          <p:nvPr/>
        </p:nvSpPr>
        <p:spPr>
          <a:xfrm>
            <a:off x="0" y="6839954"/>
            <a:ext cx="12192000" cy="95693"/>
          </a:xfrm>
          <a:prstGeom prst="rect">
            <a:avLst/>
          </a:prstGeom>
          <a:solidFill>
            <a:srgbClr val="03E2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19" name="Rectangle 18">
            <a:extLst>
              <a:ext uri="{FF2B5EF4-FFF2-40B4-BE49-F238E27FC236}">
                <a16:creationId xmlns:a16="http://schemas.microsoft.com/office/drawing/2014/main" id="{69E8A48E-9B14-66B8-E5C0-9E86A8603406}"/>
              </a:ext>
            </a:extLst>
          </p:cNvPr>
          <p:cNvSpPr/>
          <p:nvPr/>
        </p:nvSpPr>
        <p:spPr>
          <a:xfrm rot="16200000">
            <a:off x="-3499150" y="3277496"/>
            <a:ext cx="7107297" cy="77296"/>
          </a:xfrm>
          <a:prstGeom prst="rect">
            <a:avLst/>
          </a:prstGeom>
          <a:solidFill>
            <a:srgbClr val="FF52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4" name="TextBox 3">
            <a:extLst>
              <a:ext uri="{FF2B5EF4-FFF2-40B4-BE49-F238E27FC236}">
                <a16:creationId xmlns:a16="http://schemas.microsoft.com/office/drawing/2014/main" id="{66DA585C-63C1-1496-2FFB-F69FAC2D4182}"/>
              </a:ext>
            </a:extLst>
          </p:cNvPr>
          <p:cNvSpPr txBox="1"/>
          <p:nvPr/>
        </p:nvSpPr>
        <p:spPr>
          <a:xfrm>
            <a:off x="974558" y="5125453"/>
            <a:ext cx="11031621"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1" dirty="0">
                <a:solidFill>
                  <a:srgbClr val="E1004E"/>
                </a:solidFill>
                <a:latin typeface="Overpass"/>
                <a:cs typeface="Segoe UI"/>
              </a:rPr>
              <a:t>3.3 Multi-disciplinary curricula</a:t>
            </a:r>
            <a:r>
              <a:rPr lang="en-US" sz="1400" dirty="0">
                <a:latin typeface="Overpass"/>
                <a:cs typeface="Segoe UI"/>
              </a:rPr>
              <a:t>​</a:t>
            </a:r>
          </a:p>
          <a:p>
            <a:r>
              <a:rPr lang="en-US" sz="1400" dirty="0">
                <a:latin typeface="Overpass"/>
                <a:cs typeface="Segoe UI"/>
              </a:rPr>
              <a:t>​</a:t>
            </a:r>
          </a:p>
          <a:p>
            <a:r>
              <a:rPr lang="en-GB" sz="1400" dirty="0">
                <a:latin typeface="Overpass"/>
                <a:cs typeface="Segoe UI"/>
              </a:rPr>
              <a:t>In Kenya, SERC has called for more curricula focused on multi-disciplinary skills and cross industry collaboration, in the mould of their recently-launched Sustainable Energy Transitions MSc which gives students an introduction to the energy ecosystem, multi-disciplinary exposure and management and communication skills. They hope future intakes will include graduates in adjacent sectors such as IT, law and business to ensure that the DRE sector benefits from the full range of expertise needed for its rapid growth (SERC). </a:t>
            </a:r>
          </a:p>
        </p:txBody>
      </p:sp>
    </p:spTree>
    <p:extLst>
      <p:ext uri="{BB962C8B-B14F-4D97-AF65-F5344CB8AC3E}">
        <p14:creationId xmlns:p14="http://schemas.microsoft.com/office/powerpoint/2010/main" val="159995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76003A37-67FC-41EE-9028-8516C34DDB9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2529" y="6228178"/>
            <a:ext cx="1135489" cy="323714"/>
          </a:xfrm>
          <a:prstGeom prst="rect">
            <a:avLst/>
          </a:prstGeom>
        </p:spPr>
      </p:pic>
      <p:pic>
        <p:nvPicPr>
          <p:cNvPr id="18" name="Picture 17">
            <a:extLst>
              <a:ext uri="{FF2B5EF4-FFF2-40B4-BE49-F238E27FC236}">
                <a16:creationId xmlns:a16="http://schemas.microsoft.com/office/drawing/2014/main" id="{4CB6A7C0-0294-4D99-A6A7-EE7B9C6D3B0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2529" y="6228178"/>
            <a:ext cx="1135489" cy="323714"/>
          </a:xfrm>
          <a:prstGeom prst="rect">
            <a:avLst/>
          </a:prstGeom>
        </p:spPr>
      </p:pic>
      <p:sp>
        <p:nvSpPr>
          <p:cNvPr id="20" name="TextBox 19">
            <a:extLst>
              <a:ext uri="{FF2B5EF4-FFF2-40B4-BE49-F238E27FC236}">
                <a16:creationId xmlns:a16="http://schemas.microsoft.com/office/drawing/2014/main" id="{C6701E4B-2346-7CD7-FB2F-426386905903}"/>
              </a:ext>
            </a:extLst>
          </p:cNvPr>
          <p:cNvSpPr txBox="1"/>
          <p:nvPr/>
        </p:nvSpPr>
        <p:spPr>
          <a:xfrm>
            <a:off x="4543783" y="437093"/>
            <a:ext cx="6879127" cy="707886"/>
          </a:xfrm>
          <a:prstGeom prst="rect">
            <a:avLst/>
          </a:prstGeom>
          <a:noFill/>
        </p:spPr>
        <p:txBody>
          <a:bodyPr wrap="square">
            <a:spAutoFit/>
          </a:bodyPr>
          <a:lstStyle/>
          <a:p>
            <a:r>
              <a:rPr lang="en-US" sz="2000" b="1">
                <a:solidFill>
                  <a:srgbClr val="FF5236"/>
                </a:solidFill>
                <a:latin typeface="Overpass"/>
                <a:ea typeface="+mn-lt"/>
                <a:cs typeface="+mn-lt"/>
              </a:rPr>
              <a:t>Developing standardised, industry-aligned curricula, accreditation and recruitment channels </a:t>
            </a:r>
            <a:r>
              <a:rPr lang="en-US" sz="2000" b="1">
                <a:solidFill>
                  <a:srgbClr val="FF5236"/>
                </a:solidFill>
                <a:latin typeface="Overpass"/>
                <a:cs typeface="Calibri" panose="020F0502020204030204"/>
              </a:rPr>
              <a:t> - continued </a:t>
            </a:r>
            <a:endParaRPr lang="en-US" sz="2000">
              <a:ea typeface="Calibri" panose="020F0502020204030204"/>
              <a:cs typeface="Calibri" panose="020F0502020204030204"/>
            </a:endParaRPr>
          </a:p>
        </p:txBody>
      </p:sp>
      <p:sp>
        <p:nvSpPr>
          <p:cNvPr id="22" name="TextBox 21">
            <a:extLst>
              <a:ext uri="{FF2B5EF4-FFF2-40B4-BE49-F238E27FC236}">
                <a16:creationId xmlns:a16="http://schemas.microsoft.com/office/drawing/2014/main" id="{9502DC75-DD86-74D6-F024-9494EFE2FD1E}"/>
              </a:ext>
            </a:extLst>
          </p:cNvPr>
          <p:cNvSpPr txBox="1"/>
          <p:nvPr/>
        </p:nvSpPr>
        <p:spPr>
          <a:xfrm>
            <a:off x="312591" y="190872"/>
            <a:ext cx="3463886" cy="954107"/>
          </a:xfrm>
          <a:prstGeom prst="rect">
            <a:avLst/>
          </a:prstGeom>
          <a:noFill/>
        </p:spPr>
        <p:txBody>
          <a:bodyPr wrap="square">
            <a:spAutoFit/>
          </a:bodyPr>
          <a:lstStyle/>
          <a:p>
            <a:r>
              <a:rPr lang="en-US" sz="2800" b="1">
                <a:solidFill>
                  <a:srgbClr val="0C3157"/>
                </a:solidFill>
                <a:latin typeface="Overpass"/>
              </a:rPr>
              <a:t>Solutions to </a:t>
            </a:r>
          </a:p>
          <a:p>
            <a:r>
              <a:rPr lang="en-US" sz="2800" b="1">
                <a:solidFill>
                  <a:srgbClr val="0C3157"/>
                </a:solidFill>
                <a:latin typeface="Overpass"/>
              </a:rPr>
              <a:t>close the skills gap:</a:t>
            </a:r>
          </a:p>
        </p:txBody>
      </p:sp>
      <p:sp>
        <p:nvSpPr>
          <p:cNvPr id="24" name="TextBox 23">
            <a:extLst>
              <a:ext uri="{FF2B5EF4-FFF2-40B4-BE49-F238E27FC236}">
                <a16:creationId xmlns:a16="http://schemas.microsoft.com/office/drawing/2014/main" id="{6C211092-1439-E984-5C10-C22A132CA7A0}"/>
              </a:ext>
            </a:extLst>
          </p:cNvPr>
          <p:cNvSpPr txBox="1"/>
          <p:nvPr/>
        </p:nvSpPr>
        <p:spPr>
          <a:xfrm>
            <a:off x="918506" y="1569568"/>
            <a:ext cx="5177494" cy="3108543"/>
          </a:xfrm>
          <a:prstGeom prst="rect">
            <a:avLst/>
          </a:prstGeom>
          <a:noFill/>
        </p:spPr>
        <p:txBody>
          <a:bodyPr wrap="square" lIns="91440" tIns="45720" rIns="91440" bIns="45720" anchor="t">
            <a:spAutoFit/>
          </a:bodyPr>
          <a:lstStyle/>
          <a:p>
            <a:r>
              <a:rPr lang="en-US" sz="1400" b="1">
                <a:solidFill>
                  <a:srgbClr val="E1004E"/>
                </a:solidFill>
                <a:latin typeface="Overpass"/>
                <a:ea typeface="Calibri"/>
                <a:cs typeface="Calibri"/>
              </a:rPr>
              <a:t>3.4 Effective recruitment channels to match skill candidates with DRE jobs</a:t>
            </a:r>
          </a:p>
          <a:p>
            <a:r>
              <a:rPr lang="en-US" sz="1400">
                <a:latin typeface="Overpass"/>
                <a:ea typeface="+mn-lt"/>
                <a:cs typeface="+mn-lt"/>
              </a:rPr>
              <a:t>A broader range of </a:t>
            </a:r>
            <a:r>
              <a:rPr lang="en-US" sz="1400" u="sng">
                <a:latin typeface="Overpass"/>
                <a:ea typeface="+mn-lt"/>
                <a:cs typeface="+mn-lt"/>
              </a:rPr>
              <a:t>recruitment channels matching skilled candidates with DRE jobs </a:t>
            </a:r>
            <a:r>
              <a:rPr lang="en-US" sz="1400">
                <a:latin typeface="Overpass"/>
                <a:ea typeface="+mn-lt"/>
                <a:cs typeface="+mn-lt"/>
              </a:rPr>
              <a:t>is needed,</a:t>
            </a:r>
            <a:r>
              <a:rPr lang="en-US" sz="1400">
                <a:solidFill>
                  <a:schemeClr val="accent6"/>
                </a:solidFill>
                <a:latin typeface="Overpass"/>
                <a:ea typeface="+mn-lt"/>
                <a:cs typeface="+mn-lt"/>
              </a:rPr>
              <a:t> </a:t>
            </a:r>
            <a:r>
              <a:rPr lang="en-US" sz="1400">
                <a:latin typeface="Overpass"/>
                <a:ea typeface="+mn-lt"/>
                <a:cs typeface="+mn-lt"/>
              </a:rPr>
              <a:t>particularly those tackling barriers such a recruitment biases and digital exclusion (JKM, HJ, </a:t>
            </a:r>
            <a:r>
              <a:rPr lang="en-US" sz="1400">
                <a:latin typeface="Overpass"/>
                <a:ea typeface="+mn-lt"/>
                <a:cs typeface="+mn-lt"/>
                <a:hlinkClick r:id="rId4"/>
              </a:rPr>
              <a:t>Shirley et al. 2020</a:t>
            </a:r>
            <a:r>
              <a:rPr lang="en-US" sz="1400">
                <a:latin typeface="Overpass"/>
                <a:ea typeface="+mn-lt"/>
                <a:cs typeface="+mn-lt"/>
              </a:rPr>
              <a:t>). The Togolese government found that even free DRE training courses have a high drop-out rate if participants are not convinced that there will work for them in the years ahead (</a:t>
            </a:r>
            <a:r>
              <a:rPr lang="en-US" sz="1400">
                <a:latin typeface="Overpass"/>
                <a:ea typeface="+mn-lt"/>
                <a:cs typeface="+mn-lt"/>
                <a:hlinkClick r:id="rId5"/>
              </a:rPr>
              <a:t>Ashden, 2022</a:t>
            </a:r>
            <a:r>
              <a:rPr lang="en-US" sz="1400">
                <a:latin typeface="Overpass"/>
                <a:ea typeface="+mn-lt"/>
                <a:cs typeface="+mn-lt"/>
              </a:rPr>
              <a:t>). Dedicated job platforms, such as Shortlist, operating in over 20 countries globally, and Zonful Enterprises, focusing on Zimbabwe's DRE sector specifically, need support to grow, be replicated, with mainstream job platforms also integrating DRE into their offering. </a:t>
            </a:r>
            <a:endParaRPr lang="en-US" sz="1400">
              <a:latin typeface="Overpass"/>
            </a:endParaRPr>
          </a:p>
          <a:p>
            <a:endParaRPr lang="en-US" sz="1400">
              <a:latin typeface="Overpass"/>
              <a:ea typeface="+mn-lt"/>
              <a:cs typeface="+mn-lt"/>
            </a:endParaRPr>
          </a:p>
          <a:p>
            <a:endParaRPr lang="en-GB" sz="1400">
              <a:latin typeface="Overpass"/>
              <a:ea typeface="+mn-lt"/>
              <a:cs typeface="+mn-lt"/>
            </a:endParaRPr>
          </a:p>
        </p:txBody>
      </p:sp>
      <p:sp>
        <p:nvSpPr>
          <p:cNvPr id="25" name="TextBox 24">
            <a:extLst>
              <a:ext uri="{FF2B5EF4-FFF2-40B4-BE49-F238E27FC236}">
                <a16:creationId xmlns:a16="http://schemas.microsoft.com/office/drawing/2014/main" id="{F6D677B3-CBD7-A8E0-121C-E1D031771490}"/>
              </a:ext>
            </a:extLst>
          </p:cNvPr>
          <p:cNvSpPr txBox="1"/>
          <p:nvPr/>
        </p:nvSpPr>
        <p:spPr>
          <a:xfrm>
            <a:off x="6784286" y="1556055"/>
            <a:ext cx="4492348" cy="3970318"/>
          </a:xfrm>
          <a:prstGeom prst="rect">
            <a:avLst/>
          </a:prstGeom>
          <a:noFill/>
        </p:spPr>
        <p:txBody>
          <a:bodyPr wrap="square" lIns="91440" tIns="45720" rIns="91440" bIns="45720" anchor="t">
            <a:spAutoFit/>
          </a:bodyPr>
          <a:lstStyle/>
          <a:p>
            <a:r>
              <a:rPr lang="en-US" sz="1400" b="1" dirty="0">
                <a:solidFill>
                  <a:srgbClr val="E1004E"/>
                </a:solidFill>
                <a:latin typeface="Overpass"/>
                <a:ea typeface="+mn-lt"/>
                <a:cs typeface="+mn-lt"/>
              </a:rPr>
              <a:t>3.5 </a:t>
            </a:r>
            <a:r>
              <a:rPr lang="en-GB" sz="1400" b="1" dirty="0">
                <a:solidFill>
                  <a:srgbClr val="E1004E"/>
                </a:solidFill>
                <a:latin typeface="Overpass"/>
                <a:cs typeface="Calibri"/>
              </a:rPr>
              <a:t>Practical, industry-linked career development and advisory programmes</a:t>
            </a:r>
          </a:p>
          <a:p>
            <a:r>
              <a:rPr lang="en-GB" sz="1400" dirty="0">
                <a:latin typeface="Overpass"/>
                <a:ea typeface="+mn-lt"/>
                <a:cs typeface="+mn-lt"/>
              </a:rPr>
              <a:t>Practical, as well as theoretical, training is needed. </a:t>
            </a:r>
            <a:r>
              <a:rPr lang="en-US" sz="1400" dirty="0">
                <a:latin typeface="Overpass"/>
                <a:ea typeface="+mn-lt"/>
                <a:cs typeface="+mn-lt"/>
              </a:rPr>
              <a:t>Even when candidates have a certificate to prove competencies, they do not necessarily have the ability to apply this in the real world (JMK, </a:t>
            </a:r>
            <a:r>
              <a:rPr lang="en-US" sz="1400" dirty="0" err="1">
                <a:latin typeface="Overpass"/>
                <a:ea typeface="+mn-lt"/>
                <a:cs typeface="+mn-lt"/>
                <a:hlinkClick r:id="rId5"/>
              </a:rPr>
              <a:t>Ashden</a:t>
            </a:r>
            <a:r>
              <a:rPr lang="en-US" sz="1400" dirty="0">
                <a:latin typeface="Overpass"/>
                <a:ea typeface="+mn-lt"/>
                <a:cs typeface="+mn-lt"/>
                <a:hlinkClick r:id="rId5"/>
              </a:rPr>
              <a:t>, 2022</a:t>
            </a:r>
            <a:r>
              <a:rPr lang="en-US" sz="1400" dirty="0">
                <a:latin typeface="Overpass"/>
                <a:ea typeface="+mn-lt"/>
                <a:cs typeface="+mn-lt"/>
              </a:rPr>
              <a:t>). </a:t>
            </a:r>
            <a:r>
              <a:rPr lang="en-GB" sz="1400" u="sng" dirty="0">
                <a:latin typeface="Overpass"/>
                <a:ea typeface="+mn-lt"/>
                <a:cs typeface="+mn-lt"/>
              </a:rPr>
              <a:t>Practical, industry-linked career development and advisory programmes,</a:t>
            </a:r>
            <a:r>
              <a:rPr lang="en-GB" sz="1400" dirty="0">
                <a:latin typeface="Overpass"/>
                <a:ea typeface="+mn-lt"/>
                <a:cs typeface="+mn-lt"/>
              </a:rPr>
              <a:t> including components such placements, job fayres and good careers advisory services, will be essential in providing routes into real-world jobs </a:t>
            </a:r>
            <a:r>
              <a:rPr lang="en-US" sz="1400" dirty="0">
                <a:latin typeface="Overpass"/>
                <a:ea typeface="+mn-lt"/>
                <a:cs typeface="+mn-lt"/>
              </a:rPr>
              <a:t>(</a:t>
            </a:r>
            <a:r>
              <a:rPr lang="en-US" sz="1400" dirty="0">
                <a:latin typeface="Overpass"/>
                <a:ea typeface="+mn-lt"/>
                <a:cs typeface="+mn-lt"/>
                <a:hlinkClick r:id="rId4"/>
              </a:rPr>
              <a:t>Shirley et al. 2020</a:t>
            </a:r>
            <a:r>
              <a:rPr lang="en-US" sz="1400" dirty="0">
                <a:latin typeface="Overpass"/>
                <a:ea typeface="+mn-lt"/>
                <a:cs typeface="+mn-lt"/>
              </a:rPr>
              <a:t>; RK, REN). This will also help young people know about the opportunities in the DRE especially important in SSA where visibility of the DRE sector is low among students and graduates. </a:t>
            </a:r>
            <a:endParaRPr lang="en-US" sz="1400" dirty="0">
              <a:latin typeface="Overpass"/>
              <a:cs typeface="Calibri" panose="020F0502020204030204"/>
            </a:endParaRPr>
          </a:p>
          <a:p>
            <a:endParaRPr lang="en-US" sz="1400" u="sng" dirty="0">
              <a:latin typeface="Overpass" panose="00000500000000000000" pitchFamily="2" charset="0"/>
              <a:ea typeface="+mn-lt"/>
              <a:cs typeface="+mn-lt"/>
            </a:endParaRPr>
          </a:p>
          <a:p>
            <a:r>
              <a:rPr lang="en-US" sz="1400" u="sng" dirty="0">
                <a:latin typeface="Overpass"/>
                <a:ea typeface="+mn-lt"/>
                <a:cs typeface="+mn-lt"/>
              </a:rPr>
              <a:t>Scholarships, funded training, mentorship schemes and apprenticeships </a:t>
            </a:r>
            <a:r>
              <a:rPr lang="en-US" sz="1400" dirty="0">
                <a:latin typeface="Overpass"/>
                <a:ea typeface="+mn-lt"/>
                <a:cs typeface="+mn-lt"/>
              </a:rPr>
              <a:t>are a means to open up opportunities for people from disadvantaged backgrounds </a:t>
            </a:r>
            <a:r>
              <a:rPr lang="en-US" sz="1400" dirty="0">
                <a:solidFill>
                  <a:srgbClr val="FF0000"/>
                </a:solidFill>
                <a:latin typeface="Overpass"/>
                <a:ea typeface="+mn-lt"/>
                <a:cs typeface="+mn-lt"/>
                <a:hlinkClick r:id="rId6"/>
              </a:rPr>
              <a:t>(IRENA, 2021).</a:t>
            </a:r>
            <a:endParaRPr lang="en-US" sz="1400" dirty="0">
              <a:solidFill>
                <a:srgbClr val="FF0000"/>
              </a:solidFill>
              <a:latin typeface="Overpass"/>
              <a:ea typeface="Calibri"/>
              <a:cs typeface="Calibri"/>
            </a:endParaRPr>
          </a:p>
          <a:p>
            <a:endParaRPr lang="en-GB" sz="1400" dirty="0">
              <a:latin typeface="Overpass"/>
              <a:cs typeface="Calibri"/>
            </a:endParaRPr>
          </a:p>
        </p:txBody>
      </p:sp>
      <p:pic>
        <p:nvPicPr>
          <p:cNvPr id="28" name="Graphic 27" descr="Badge 3 with solid fill">
            <a:extLst>
              <a:ext uri="{FF2B5EF4-FFF2-40B4-BE49-F238E27FC236}">
                <a16:creationId xmlns:a16="http://schemas.microsoft.com/office/drawing/2014/main" id="{6F91AAB4-0E5A-899A-84EA-C7922CD46037}"/>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p:blipFill>
        <p:spPr>
          <a:xfrm>
            <a:off x="3892580" y="443817"/>
            <a:ext cx="646331" cy="646331"/>
          </a:xfrm>
          <a:prstGeom prst="rect">
            <a:avLst/>
          </a:prstGeom>
        </p:spPr>
      </p:pic>
      <p:sp>
        <p:nvSpPr>
          <p:cNvPr id="17" name="Rectangle 16">
            <a:extLst>
              <a:ext uri="{FF2B5EF4-FFF2-40B4-BE49-F238E27FC236}">
                <a16:creationId xmlns:a16="http://schemas.microsoft.com/office/drawing/2014/main" id="{31ADBAC3-EADF-0F9F-416C-E127125103D8}"/>
              </a:ext>
            </a:extLst>
          </p:cNvPr>
          <p:cNvSpPr/>
          <p:nvPr/>
        </p:nvSpPr>
        <p:spPr>
          <a:xfrm>
            <a:off x="0" y="6839954"/>
            <a:ext cx="12192000" cy="95693"/>
          </a:xfrm>
          <a:prstGeom prst="rect">
            <a:avLst/>
          </a:prstGeom>
          <a:solidFill>
            <a:srgbClr val="03E2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19" name="Rectangle 18">
            <a:extLst>
              <a:ext uri="{FF2B5EF4-FFF2-40B4-BE49-F238E27FC236}">
                <a16:creationId xmlns:a16="http://schemas.microsoft.com/office/drawing/2014/main" id="{69E8A48E-9B14-66B8-E5C0-9E86A8603406}"/>
              </a:ext>
            </a:extLst>
          </p:cNvPr>
          <p:cNvSpPr/>
          <p:nvPr/>
        </p:nvSpPr>
        <p:spPr>
          <a:xfrm rot="16200000">
            <a:off x="-3499150" y="3277496"/>
            <a:ext cx="7107297" cy="77296"/>
          </a:xfrm>
          <a:prstGeom prst="rect">
            <a:avLst/>
          </a:prstGeom>
          <a:solidFill>
            <a:srgbClr val="FF52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Tree>
    <p:extLst>
      <p:ext uri="{BB962C8B-B14F-4D97-AF65-F5344CB8AC3E}">
        <p14:creationId xmlns:p14="http://schemas.microsoft.com/office/powerpoint/2010/main" val="14728401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76003A37-67FC-41EE-9028-8516C34DDB9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2529" y="6228178"/>
            <a:ext cx="1135489" cy="323714"/>
          </a:xfrm>
          <a:prstGeom prst="rect">
            <a:avLst/>
          </a:prstGeom>
        </p:spPr>
      </p:pic>
      <p:pic>
        <p:nvPicPr>
          <p:cNvPr id="18" name="Picture 17">
            <a:extLst>
              <a:ext uri="{FF2B5EF4-FFF2-40B4-BE49-F238E27FC236}">
                <a16:creationId xmlns:a16="http://schemas.microsoft.com/office/drawing/2014/main" id="{4CB6A7C0-0294-4D99-A6A7-EE7B9C6D3B0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2529" y="6228178"/>
            <a:ext cx="1135489" cy="323714"/>
          </a:xfrm>
          <a:prstGeom prst="rect">
            <a:avLst/>
          </a:prstGeom>
        </p:spPr>
      </p:pic>
      <p:sp>
        <p:nvSpPr>
          <p:cNvPr id="20" name="TextBox 19">
            <a:extLst>
              <a:ext uri="{FF2B5EF4-FFF2-40B4-BE49-F238E27FC236}">
                <a16:creationId xmlns:a16="http://schemas.microsoft.com/office/drawing/2014/main" id="{C6701E4B-2346-7CD7-FB2F-426386905903}"/>
              </a:ext>
            </a:extLst>
          </p:cNvPr>
          <p:cNvSpPr txBox="1"/>
          <p:nvPr/>
        </p:nvSpPr>
        <p:spPr>
          <a:xfrm>
            <a:off x="4543783" y="437093"/>
            <a:ext cx="6879127" cy="707886"/>
          </a:xfrm>
          <a:prstGeom prst="rect">
            <a:avLst/>
          </a:prstGeom>
          <a:noFill/>
        </p:spPr>
        <p:txBody>
          <a:bodyPr wrap="square">
            <a:spAutoFit/>
          </a:bodyPr>
          <a:lstStyle/>
          <a:p>
            <a:r>
              <a:rPr lang="en-US" sz="2000" b="1">
                <a:solidFill>
                  <a:srgbClr val="FF5236"/>
                </a:solidFill>
                <a:latin typeface="Overpass"/>
                <a:ea typeface="+mn-lt"/>
                <a:cs typeface="+mn-lt"/>
              </a:rPr>
              <a:t>Developing standardised, industry-aligned curricula, accreditation and recruitment channels </a:t>
            </a:r>
            <a:r>
              <a:rPr lang="en-US" sz="2000" b="1">
                <a:solidFill>
                  <a:srgbClr val="FF5236"/>
                </a:solidFill>
                <a:latin typeface="Overpass"/>
                <a:cs typeface="Calibri" panose="020F0502020204030204"/>
              </a:rPr>
              <a:t> - continued </a:t>
            </a:r>
            <a:endParaRPr lang="en-US" sz="2000">
              <a:ea typeface="Calibri" panose="020F0502020204030204"/>
              <a:cs typeface="Calibri" panose="020F0502020204030204"/>
            </a:endParaRPr>
          </a:p>
        </p:txBody>
      </p:sp>
      <p:sp>
        <p:nvSpPr>
          <p:cNvPr id="22" name="TextBox 21">
            <a:extLst>
              <a:ext uri="{FF2B5EF4-FFF2-40B4-BE49-F238E27FC236}">
                <a16:creationId xmlns:a16="http://schemas.microsoft.com/office/drawing/2014/main" id="{9502DC75-DD86-74D6-F024-9494EFE2FD1E}"/>
              </a:ext>
            </a:extLst>
          </p:cNvPr>
          <p:cNvSpPr txBox="1"/>
          <p:nvPr/>
        </p:nvSpPr>
        <p:spPr>
          <a:xfrm>
            <a:off x="312591" y="190872"/>
            <a:ext cx="3463886" cy="954107"/>
          </a:xfrm>
          <a:prstGeom prst="rect">
            <a:avLst/>
          </a:prstGeom>
          <a:noFill/>
        </p:spPr>
        <p:txBody>
          <a:bodyPr wrap="square">
            <a:spAutoFit/>
          </a:bodyPr>
          <a:lstStyle/>
          <a:p>
            <a:r>
              <a:rPr lang="en-US" sz="2800" b="1">
                <a:solidFill>
                  <a:srgbClr val="0C3157"/>
                </a:solidFill>
                <a:latin typeface="Overpass"/>
              </a:rPr>
              <a:t>Solutions to </a:t>
            </a:r>
          </a:p>
          <a:p>
            <a:r>
              <a:rPr lang="en-US" sz="2800" b="1">
                <a:solidFill>
                  <a:srgbClr val="0C3157"/>
                </a:solidFill>
                <a:latin typeface="Overpass"/>
              </a:rPr>
              <a:t>close the skills gap:</a:t>
            </a:r>
          </a:p>
        </p:txBody>
      </p:sp>
      <p:sp>
        <p:nvSpPr>
          <p:cNvPr id="24" name="TextBox 23">
            <a:extLst>
              <a:ext uri="{FF2B5EF4-FFF2-40B4-BE49-F238E27FC236}">
                <a16:creationId xmlns:a16="http://schemas.microsoft.com/office/drawing/2014/main" id="{6C211092-1439-E984-5C10-C22A132CA7A0}"/>
              </a:ext>
            </a:extLst>
          </p:cNvPr>
          <p:cNvSpPr txBox="1"/>
          <p:nvPr/>
        </p:nvSpPr>
        <p:spPr>
          <a:xfrm>
            <a:off x="918506" y="1562884"/>
            <a:ext cx="6567809" cy="4401205"/>
          </a:xfrm>
          <a:prstGeom prst="rect">
            <a:avLst/>
          </a:prstGeom>
          <a:noFill/>
        </p:spPr>
        <p:txBody>
          <a:bodyPr wrap="square" lIns="91440" tIns="45720" rIns="91440" bIns="45720" anchor="t">
            <a:spAutoFit/>
          </a:bodyPr>
          <a:lstStyle/>
          <a:p>
            <a:r>
              <a:rPr lang="en-US" sz="1400" b="1" dirty="0">
                <a:solidFill>
                  <a:srgbClr val="E1004E"/>
                </a:solidFill>
                <a:latin typeface="Overpass"/>
                <a:cs typeface="Calibri"/>
              </a:rPr>
              <a:t>3.6 In-work career development for middle managers and the importance of soft skills </a:t>
            </a:r>
          </a:p>
          <a:p>
            <a:r>
              <a:rPr lang="en-US" sz="1400" u="sng" dirty="0">
                <a:latin typeface="Overpass"/>
                <a:ea typeface="+mn-lt"/>
                <a:cs typeface="+mn-lt"/>
              </a:rPr>
              <a:t>In-work career development </a:t>
            </a:r>
            <a:r>
              <a:rPr lang="en-US" sz="1400" dirty="0">
                <a:latin typeface="Overpass"/>
                <a:ea typeface="+mn-lt"/>
                <a:cs typeface="+mn-lt"/>
              </a:rPr>
              <a:t>for those in the DRE, and adjacent sectors, is critical to help enterprises scale quickly, and to allow local talent to progress in their careers. The </a:t>
            </a:r>
            <a:r>
              <a:rPr lang="en-US" sz="1400" u="sng" dirty="0">
                <a:latin typeface="Overpass"/>
                <a:ea typeface="+mn-lt"/>
                <a:cs typeface="+mn-lt"/>
              </a:rPr>
              <a:t>middle management skills gap </a:t>
            </a:r>
            <a:r>
              <a:rPr lang="en-US" sz="1400" dirty="0">
                <a:latin typeface="Overpass"/>
                <a:ea typeface="+mn-lt"/>
                <a:cs typeface="+mn-lt"/>
              </a:rPr>
              <a:t>is one of the most frequently cited challenges by DRE enterprises, a trend often exacerbated by competition on salary from other industries and international companies (FG2-KV and others). </a:t>
            </a:r>
            <a:r>
              <a:rPr lang="en-US" sz="1400" u="sng" dirty="0">
                <a:latin typeface="Overpass"/>
                <a:ea typeface="+mn-lt"/>
                <a:cs typeface="+mn-lt"/>
              </a:rPr>
              <a:t>Soft skills</a:t>
            </a:r>
            <a:r>
              <a:rPr lang="en-US" sz="1400" dirty="0">
                <a:latin typeface="Overpass"/>
                <a:ea typeface="+mn-lt"/>
                <a:cs typeface="+mn-lt"/>
              </a:rPr>
              <a:t> are the most frequently cited gap, which includes skills in business, management, finance and leadership. In Kenya and Nigeria,</a:t>
            </a:r>
            <a:r>
              <a:rPr lang="en-US" sz="1400" dirty="0">
                <a:solidFill>
                  <a:srgbClr val="FF0000"/>
                </a:solidFill>
                <a:latin typeface="Overpass"/>
                <a:ea typeface="+mn-lt"/>
                <a:cs typeface="+mn-lt"/>
              </a:rPr>
              <a:t> </a:t>
            </a:r>
            <a:r>
              <a:rPr lang="en-US" sz="1400" dirty="0">
                <a:latin typeface="Overpass"/>
                <a:ea typeface="+mn-lt"/>
                <a:cs typeface="+mn-lt"/>
              </a:rPr>
              <a:t>management, business development and finance roles are the hardest to recruit for, but also the most critical for future growth of the sector (</a:t>
            </a:r>
            <a:r>
              <a:rPr lang="en-US" sz="1400" dirty="0">
                <a:latin typeface="Overpass"/>
                <a:ea typeface="+mn-lt"/>
                <a:cs typeface="+mn-lt"/>
                <a:hlinkClick r:id="rId4"/>
              </a:rPr>
              <a:t>Shirley et al. 2020</a:t>
            </a:r>
            <a:r>
              <a:rPr lang="en-US" sz="1400" dirty="0">
                <a:latin typeface="Overpass"/>
                <a:ea typeface="+mn-lt"/>
                <a:cs typeface="+mn-lt"/>
              </a:rPr>
              <a:t>). </a:t>
            </a:r>
          </a:p>
          <a:p>
            <a:endParaRPr lang="en-US" sz="1400" dirty="0">
              <a:latin typeface="Overpass" panose="00000500000000000000" pitchFamily="50" charset="0"/>
              <a:ea typeface="+mn-lt"/>
              <a:cs typeface="+mn-lt"/>
            </a:endParaRPr>
          </a:p>
          <a:p>
            <a:r>
              <a:rPr lang="en-US" sz="1400" dirty="0">
                <a:latin typeface="Overpass"/>
                <a:ea typeface="+mn-lt"/>
                <a:cs typeface="+mn-lt"/>
              </a:rPr>
              <a:t>A range of </a:t>
            </a:r>
            <a:r>
              <a:rPr lang="en-US" sz="1400" dirty="0" err="1">
                <a:latin typeface="Overpass"/>
                <a:ea typeface="+mn-lt"/>
                <a:cs typeface="+mn-lt"/>
              </a:rPr>
              <a:t>organisations</a:t>
            </a:r>
            <a:r>
              <a:rPr lang="en-US" sz="1400" dirty="0">
                <a:latin typeface="Overpass"/>
                <a:ea typeface="+mn-lt"/>
                <a:cs typeface="+mn-lt"/>
              </a:rPr>
              <a:t> are developing innovative curricula and delivery models for on-the-job skills training and for middle management development. These include professional institutes, such as industry associations (</a:t>
            </a:r>
            <a:r>
              <a:rPr lang="en-US" sz="1400" dirty="0">
                <a:latin typeface="Overpass"/>
                <a:ea typeface="+mn-lt"/>
                <a:cs typeface="+mn-lt"/>
                <a:hlinkClick r:id="rId5"/>
              </a:rPr>
              <a:t>SENDEA</a:t>
            </a:r>
            <a:r>
              <a:rPr lang="en-US" sz="1400" dirty="0">
                <a:latin typeface="Overpass"/>
                <a:ea typeface="+mn-lt"/>
                <a:cs typeface="+mn-lt"/>
              </a:rPr>
              <a:t>, Uganda and the </a:t>
            </a:r>
            <a:r>
              <a:rPr lang="en-US" sz="1400" dirty="0">
                <a:latin typeface="Overpass"/>
                <a:ea typeface="+mn-lt"/>
                <a:cs typeface="+mn-lt"/>
                <a:hlinkClick r:id="rId6"/>
              </a:rPr>
              <a:t>Global Distributors Collective</a:t>
            </a:r>
            <a:r>
              <a:rPr lang="en-US" sz="1400" dirty="0">
                <a:latin typeface="Overpass"/>
                <a:ea typeface="+mn-lt"/>
                <a:cs typeface="+mn-lt"/>
              </a:rPr>
              <a:t>) and other NGO and civil society </a:t>
            </a:r>
            <a:r>
              <a:rPr lang="en-US" sz="1400" dirty="0" err="1">
                <a:latin typeface="Overpass"/>
                <a:ea typeface="+mn-lt"/>
                <a:cs typeface="+mn-lt"/>
              </a:rPr>
              <a:t>organisations</a:t>
            </a:r>
            <a:r>
              <a:rPr lang="en-US" sz="1400" dirty="0">
                <a:latin typeface="Overpass"/>
                <a:ea typeface="+mn-lt"/>
                <a:cs typeface="+mn-lt"/>
              </a:rPr>
              <a:t>. There are already a range of skills development coalitions in place (for example the </a:t>
            </a:r>
            <a:r>
              <a:rPr lang="en-US" sz="1400" dirty="0">
                <a:latin typeface="Overpass"/>
                <a:ea typeface="+mn-lt"/>
                <a:cs typeface="+mn-lt"/>
                <a:hlinkClick r:id="rId7"/>
              </a:rPr>
              <a:t>Sustainable Energy Jobs Platform</a:t>
            </a:r>
            <a:r>
              <a:rPr lang="en-US" sz="1400" dirty="0">
                <a:latin typeface="Overpass"/>
                <a:ea typeface="+mn-lt"/>
                <a:cs typeface="+mn-lt"/>
              </a:rPr>
              <a:t>, </a:t>
            </a:r>
            <a:r>
              <a:rPr lang="en-US" sz="1400" dirty="0">
                <a:latin typeface="Overpass"/>
                <a:ea typeface="+mn-lt"/>
                <a:cs typeface="+mn-lt"/>
                <a:hlinkClick r:id="rId8"/>
              </a:rPr>
              <a:t>TEA-Learning partnership</a:t>
            </a:r>
            <a:r>
              <a:rPr lang="en-US" sz="1400" dirty="0">
                <a:latin typeface="Overpass"/>
                <a:ea typeface="+mn-lt"/>
                <a:cs typeface="+mn-lt"/>
              </a:rPr>
              <a:t>). Developers of new curricula should engage with such entities, rather than duplicating routes to implementation (FG2-AS).</a:t>
            </a:r>
            <a:endParaRPr lang="en-US" sz="1400" dirty="0">
              <a:latin typeface="Overpass"/>
            </a:endParaRPr>
          </a:p>
          <a:p>
            <a:endParaRPr lang="en-GB" sz="1400" dirty="0">
              <a:latin typeface="Overpass"/>
              <a:ea typeface="+mn-lt"/>
              <a:cs typeface="+mn-lt"/>
            </a:endParaRPr>
          </a:p>
        </p:txBody>
      </p:sp>
      <p:sp>
        <p:nvSpPr>
          <p:cNvPr id="25" name="TextBox 24">
            <a:extLst>
              <a:ext uri="{FF2B5EF4-FFF2-40B4-BE49-F238E27FC236}">
                <a16:creationId xmlns:a16="http://schemas.microsoft.com/office/drawing/2014/main" id="{F6D677B3-CBD7-A8E0-121C-E1D031771490}"/>
              </a:ext>
            </a:extLst>
          </p:cNvPr>
          <p:cNvSpPr txBox="1"/>
          <p:nvPr/>
        </p:nvSpPr>
        <p:spPr>
          <a:xfrm>
            <a:off x="7840391" y="1562739"/>
            <a:ext cx="3436243" cy="4139595"/>
          </a:xfrm>
          <a:prstGeom prst="rect">
            <a:avLst/>
          </a:prstGeom>
          <a:noFill/>
        </p:spPr>
        <p:txBody>
          <a:bodyPr wrap="square" lIns="91440" tIns="45720" rIns="91440" bIns="45720" anchor="t">
            <a:spAutoFit/>
          </a:bodyPr>
          <a:lstStyle/>
          <a:p>
            <a:r>
              <a:rPr lang="en-US" sz="1400" b="1" dirty="0">
                <a:solidFill>
                  <a:srgbClr val="E1004E"/>
                </a:solidFill>
                <a:latin typeface="Overpass"/>
                <a:ea typeface="+mn-lt"/>
                <a:cs typeface="+mn-lt"/>
              </a:rPr>
              <a:t>3.7 Technical skills development is needed in specific areas</a:t>
            </a:r>
          </a:p>
          <a:p>
            <a:r>
              <a:rPr lang="en-US" sz="1400" dirty="0">
                <a:latin typeface="Overpass"/>
                <a:ea typeface="+mn-lt"/>
                <a:cs typeface="+mn-lt"/>
              </a:rPr>
              <a:t>Though </a:t>
            </a:r>
            <a:r>
              <a:rPr lang="en-US" sz="1400" u="sng" dirty="0">
                <a:latin typeface="Overpass"/>
                <a:ea typeface="+mn-lt"/>
                <a:cs typeface="+mn-lt"/>
              </a:rPr>
              <a:t>technical skills</a:t>
            </a:r>
            <a:r>
              <a:rPr lang="en-US" sz="1400" dirty="0">
                <a:latin typeface="Overpass"/>
                <a:ea typeface="+mn-lt"/>
                <a:cs typeface="+mn-lt"/>
              </a:rPr>
              <a:t> can sometimes be a secondary concern for enterprises due to the possibility of providing in-house training (</a:t>
            </a:r>
            <a:r>
              <a:rPr lang="en-US" sz="1400" dirty="0">
                <a:latin typeface="Overpass"/>
                <a:ea typeface="+mn-lt"/>
                <a:cs typeface="+mn-lt"/>
                <a:hlinkClick r:id="rId4"/>
              </a:rPr>
              <a:t>Shirley et al. 2020</a:t>
            </a:r>
            <a:r>
              <a:rPr lang="en-US" sz="1400" dirty="0">
                <a:latin typeface="Overpass"/>
                <a:ea typeface="+mn-lt"/>
                <a:cs typeface="+mn-lt"/>
              </a:rPr>
              <a:t>) many interviewees </a:t>
            </a:r>
            <a:r>
              <a:rPr lang="en-US" sz="1400" dirty="0" err="1">
                <a:latin typeface="Overpass"/>
                <a:ea typeface="+mn-lt"/>
                <a:cs typeface="+mn-lt"/>
              </a:rPr>
              <a:t>emphasised</a:t>
            </a:r>
            <a:r>
              <a:rPr lang="en-US" sz="1400" dirty="0">
                <a:latin typeface="Overpass"/>
                <a:ea typeface="+mn-lt"/>
                <a:cs typeface="+mn-lt"/>
              </a:rPr>
              <a:t> technical areas that will be essential to the energy transition. These include skills relevant to mini-grids and C&amp;I (SERC), initiatives to develop home-grown high-end technical talent in areas such as smart-grids and </a:t>
            </a:r>
            <a:r>
              <a:rPr lang="en-US" sz="1400" dirty="0" err="1">
                <a:latin typeface="Overpass"/>
                <a:ea typeface="+mn-lt"/>
                <a:cs typeface="+mn-lt"/>
              </a:rPr>
              <a:t>digitisation</a:t>
            </a:r>
            <a:r>
              <a:rPr lang="en-US" sz="1400" dirty="0">
                <a:latin typeface="Overpass"/>
                <a:ea typeface="+mn-lt"/>
                <a:cs typeface="+mn-lt"/>
              </a:rPr>
              <a:t> (RK), as well as efforts to </a:t>
            </a:r>
            <a:r>
              <a:rPr lang="en-US" sz="1400" dirty="0" err="1">
                <a:latin typeface="Overpass"/>
                <a:ea typeface="+mn-lt"/>
                <a:cs typeface="+mn-lt"/>
              </a:rPr>
              <a:t>standardise</a:t>
            </a:r>
            <a:r>
              <a:rPr lang="en-US" sz="1400" dirty="0">
                <a:latin typeface="Overpass"/>
                <a:ea typeface="+mn-lt"/>
                <a:cs typeface="+mn-lt"/>
              </a:rPr>
              <a:t> and accredit technician training, and extend technical training opportunities to rural areas. </a:t>
            </a:r>
            <a:endParaRPr lang="en-US" sz="1400" dirty="0">
              <a:latin typeface="Overpass"/>
            </a:endParaRPr>
          </a:p>
          <a:p>
            <a:endParaRPr lang="en-GB" sz="1250" dirty="0">
              <a:latin typeface="Overpass"/>
              <a:cs typeface="Calibri"/>
            </a:endParaRPr>
          </a:p>
          <a:p>
            <a:endParaRPr lang="en-US" sz="1250" b="1" dirty="0">
              <a:solidFill>
                <a:srgbClr val="E1004E"/>
              </a:solidFill>
              <a:latin typeface="Overpass"/>
              <a:cs typeface="Calibri"/>
            </a:endParaRPr>
          </a:p>
          <a:p>
            <a:endParaRPr lang="en-GB" sz="1400" dirty="0">
              <a:latin typeface="Overpass"/>
              <a:cs typeface="Calibri"/>
            </a:endParaRPr>
          </a:p>
        </p:txBody>
      </p:sp>
      <p:pic>
        <p:nvPicPr>
          <p:cNvPr id="28" name="Graphic 27" descr="Badge 3 with solid fill">
            <a:extLst>
              <a:ext uri="{FF2B5EF4-FFF2-40B4-BE49-F238E27FC236}">
                <a16:creationId xmlns:a16="http://schemas.microsoft.com/office/drawing/2014/main" id="{6F91AAB4-0E5A-899A-84EA-C7922CD46037}"/>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p:blipFill>
        <p:spPr>
          <a:xfrm>
            <a:off x="3892580" y="443817"/>
            <a:ext cx="646331" cy="646331"/>
          </a:xfrm>
          <a:prstGeom prst="rect">
            <a:avLst/>
          </a:prstGeom>
        </p:spPr>
      </p:pic>
      <p:sp>
        <p:nvSpPr>
          <p:cNvPr id="17" name="Rectangle 16">
            <a:extLst>
              <a:ext uri="{FF2B5EF4-FFF2-40B4-BE49-F238E27FC236}">
                <a16:creationId xmlns:a16="http://schemas.microsoft.com/office/drawing/2014/main" id="{31ADBAC3-EADF-0F9F-416C-E127125103D8}"/>
              </a:ext>
            </a:extLst>
          </p:cNvPr>
          <p:cNvSpPr/>
          <p:nvPr/>
        </p:nvSpPr>
        <p:spPr>
          <a:xfrm>
            <a:off x="0" y="6839954"/>
            <a:ext cx="12192000" cy="95693"/>
          </a:xfrm>
          <a:prstGeom prst="rect">
            <a:avLst/>
          </a:prstGeom>
          <a:solidFill>
            <a:srgbClr val="03E2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19" name="Rectangle 18">
            <a:extLst>
              <a:ext uri="{FF2B5EF4-FFF2-40B4-BE49-F238E27FC236}">
                <a16:creationId xmlns:a16="http://schemas.microsoft.com/office/drawing/2014/main" id="{69E8A48E-9B14-66B8-E5C0-9E86A8603406}"/>
              </a:ext>
            </a:extLst>
          </p:cNvPr>
          <p:cNvSpPr/>
          <p:nvPr/>
        </p:nvSpPr>
        <p:spPr>
          <a:xfrm rot="16200000">
            <a:off x="-3499150" y="3277496"/>
            <a:ext cx="7107297" cy="77296"/>
          </a:xfrm>
          <a:prstGeom prst="rect">
            <a:avLst/>
          </a:prstGeom>
          <a:solidFill>
            <a:srgbClr val="FF52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Tree>
    <p:extLst>
      <p:ext uri="{BB962C8B-B14F-4D97-AF65-F5344CB8AC3E}">
        <p14:creationId xmlns:p14="http://schemas.microsoft.com/office/powerpoint/2010/main" val="12656819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25C3C26-95B2-E140-90D0-EB05B574CA8A}"/>
              </a:ext>
            </a:extLst>
          </p:cNvPr>
          <p:cNvSpPr/>
          <p:nvPr/>
        </p:nvSpPr>
        <p:spPr>
          <a:xfrm>
            <a:off x="0" y="0"/>
            <a:ext cx="12191999" cy="6858000"/>
          </a:xfrm>
          <a:prstGeom prst="rect">
            <a:avLst/>
          </a:prstGeom>
          <a:solidFill>
            <a:srgbClr val="0141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1C4356FF-4B81-9E46-A085-30E3F7224736}"/>
              </a:ext>
            </a:extLst>
          </p:cNvPr>
          <p:cNvPicPr>
            <a:picLocks noChangeAspect="1"/>
          </p:cNvPicPr>
          <p:nvPr/>
        </p:nvPicPr>
        <p:blipFill>
          <a:blip r:embed="rId3"/>
          <a:stretch>
            <a:fillRect/>
          </a:stretch>
        </p:blipFill>
        <p:spPr>
          <a:xfrm>
            <a:off x="1" y="-21770"/>
            <a:ext cx="2040252" cy="2336760"/>
          </a:xfrm>
          <a:prstGeom prst="rect">
            <a:avLst/>
          </a:prstGeom>
        </p:spPr>
      </p:pic>
      <p:pic>
        <p:nvPicPr>
          <p:cNvPr id="12" name="Picture 11">
            <a:extLst>
              <a:ext uri="{FF2B5EF4-FFF2-40B4-BE49-F238E27FC236}">
                <a16:creationId xmlns:a16="http://schemas.microsoft.com/office/drawing/2014/main" id="{04BD5950-2558-514C-B033-F854BE49E33E}"/>
              </a:ext>
            </a:extLst>
          </p:cNvPr>
          <p:cNvPicPr>
            <a:picLocks noChangeAspect="1"/>
          </p:cNvPicPr>
          <p:nvPr/>
        </p:nvPicPr>
        <p:blipFill>
          <a:blip r:embed="rId4"/>
          <a:stretch>
            <a:fillRect/>
          </a:stretch>
        </p:blipFill>
        <p:spPr>
          <a:xfrm>
            <a:off x="341619" y="6262649"/>
            <a:ext cx="1135489" cy="323714"/>
          </a:xfrm>
          <a:prstGeom prst="rect">
            <a:avLst/>
          </a:prstGeom>
        </p:spPr>
      </p:pic>
      <p:sp>
        <p:nvSpPr>
          <p:cNvPr id="9" name="Rectangle 8">
            <a:extLst>
              <a:ext uri="{FF2B5EF4-FFF2-40B4-BE49-F238E27FC236}">
                <a16:creationId xmlns:a16="http://schemas.microsoft.com/office/drawing/2014/main" id="{2B0A4018-0A67-154A-9C0B-F0760C05C604}"/>
              </a:ext>
            </a:extLst>
          </p:cNvPr>
          <p:cNvSpPr/>
          <p:nvPr/>
        </p:nvSpPr>
        <p:spPr>
          <a:xfrm>
            <a:off x="0" y="6768934"/>
            <a:ext cx="12192000" cy="95693"/>
          </a:xfrm>
          <a:prstGeom prst="rect">
            <a:avLst/>
          </a:prstGeom>
          <a:solidFill>
            <a:srgbClr val="E100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11" name="TextBox 10">
            <a:extLst>
              <a:ext uri="{FF2B5EF4-FFF2-40B4-BE49-F238E27FC236}">
                <a16:creationId xmlns:a16="http://schemas.microsoft.com/office/drawing/2014/main" id="{3B5AA176-1E5F-CC3F-2377-192E5289FF00}"/>
              </a:ext>
            </a:extLst>
          </p:cNvPr>
          <p:cNvSpPr txBox="1"/>
          <p:nvPr/>
        </p:nvSpPr>
        <p:spPr>
          <a:xfrm>
            <a:off x="6050734" y="568361"/>
            <a:ext cx="5799646" cy="5262979"/>
          </a:xfrm>
          <a:prstGeom prst="rect">
            <a:avLst/>
          </a:prstGeom>
          <a:noFill/>
        </p:spPr>
        <p:txBody>
          <a:bodyPr wrap="square">
            <a:spAutoFit/>
          </a:bodyPr>
          <a:lstStyle/>
          <a:p>
            <a:r>
              <a:rPr lang="en-US" sz="1600">
                <a:solidFill>
                  <a:schemeClr val="bg1"/>
                </a:solidFill>
                <a:latin typeface="Overpass" panose="00000500000000000000" pitchFamily="2" charset="0"/>
              </a:rPr>
              <a:t>The middle management skills gap is one of the most frequently cited challenges in the energy access sector. The African Management Institute (AMI) offers one of the most established programmes meeting this gap – its Empowering Managers programme, established in 2019. The programme focuses on building the skills of mid-level managers in the energy access sector – in particular, skills for managing growing teams, business modelling, operations and understanding customers. Over 476 managers in 23 countries in 80 companies - including a mixture of international and local companies and those serving rural areas and the urban poor – have been trained so far. AMI has worked closely with the industry to design curricula that responds directly to its needs. </a:t>
            </a:r>
          </a:p>
          <a:p>
            <a:endParaRPr lang="en-US" sz="1600">
              <a:solidFill>
                <a:schemeClr val="bg1"/>
              </a:solidFill>
              <a:latin typeface="Overpass" panose="00000500000000000000" pitchFamily="2" charset="0"/>
            </a:endParaRPr>
          </a:p>
          <a:p>
            <a:r>
              <a:rPr lang="en-US" sz="1600">
                <a:solidFill>
                  <a:schemeClr val="bg1"/>
                </a:solidFill>
                <a:latin typeface="Overpass" panose="00000500000000000000" pitchFamily="2" charset="0"/>
              </a:rPr>
              <a:t>AMI is also working with Shell Foundation to explore sustainable financing mechanisms to help address talent barriers in a scalable way, via a Revolving Talent Facility (Shell Foundation, 2018). The revolving talent fund pool will allow impact ventures to take loans to train and hire talent; the loans can be repaid once the business has grown (SF).</a:t>
            </a:r>
          </a:p>
          <a:p>
            <a:endParaRPr lang="en-US" sz="1600">
              <a:solidFill>
                <a:schemeClr val="bg1"/>
              </a:solidFill>
              <a:latin typeface="Overpass" panose="00000500000000000000" pitchFamily="2" charset="0"/>
            </a:endParaRPr>
          </a:p>
        </p:txBody>
      </p:sp>
      <p:sp>
        <p:nvSpPr>
          <p:cNvPr id="16" name="TextBox 15">
            <a:extLst>
              <a:ext uri="{FF2B5EF4-FFF2-40B4-BE49-F238E27FC236}">
                <a16:creationId xmlns:a16="http://schemas.microsoft.com/office/drawing/2014/main" id="{5DC419E6-9834-839D-DA1B-E7112292B425}"/>
              </a:ext>
            </a:extLst>
          </p:cNvPr>
          <p:cNvSpPr txBox="1"/>
          <p:nvPr/>
        </p:nvSpPr>
        <p:spPr>
          <a:xfrm>
            <a:off x="257055" y="468230"/>
            <a:ext cx="1548886" cy="830997"/>
          </a:xfrm>
          <a:prstGeom prst="rect">
            <a:avLst/>
          </a:prstGeom>
          <a:noFill/>
        </p:spPr>
        <p:txBody>
          <a:bodyPr wrap="square" rtlCol="0">
            <a:spAutoFit/>
          </a:bodyPr>
          <a:lstStyle/>
          <a:p>
            <a:r>
              <a:rPr lang="en-US" sz="2400" b="1">
                <a:solidFill>
                  <a:schemeClr val="bg1"/>
                </a:solidFill>
                <a:latin typeface="Overpass" pitchFamily="2" charset="77"/>
              </a:rPr>
              <a:t>Case Study</a:t>
            </a:r>
          </a:p>
        </p:txBody>
      </p:sp>
      <p:pic>
        <p:nvPicPr>
          <p:cNvPr id="3" name="Picture 2" descr="A person sitting at a desk with a computer and a glass of wine&#10;&#10;Description automatically generated with low confidence">
            <a:extLst>
              <a:ext uri="{FF2B5EF4-FFF2-40B4-BE49-F238E27FC236}">
                <a16:creationId xmlns:a16="http://schemas.microsoft.com/office/drawing/2014/main" id="{3F99AA57-922F-5B53-A791-89C22E0D0AF8}"/>
              </a:ext>
            </a:extLst>
          </p:cNvPr>
          <p:cNvPicPr>
            <a:picLocks noChangeAspect="1"/>
          </p:cNvPicPr>
          <p:nvPr/>
        </p:nvPicPr>
        <p:blipFill rotWithShape="1">
          <a:blip r:embed="rId5">
            <a:extLst>
              <a:ext uri="{28A0092B-C50C-407E-A947-70E740481C1C}">
                <a14:useLocalDpi xmlns:a14="http://schemas.microsoft.com/office/drawing/2010/main" val="0"/>
              </a:ext>
            </a:extLst>
          </a:blip>
          <a:srcRect l="17981" t="91" r="17169" b="-37"/>
          <a:stretch/>
        </p:blipFill>
        <p:spPr>
          <a:xfrm>
            <a:off x="2204197" y="1745802"/>
            <a:ext cx="3618513" cy="3924332"/>
          </a:xfrm>
          <a:prstGeom prst="rect">
            <a:avLst/>
          </a:prstGeom>
        </p:spPr>
      </p:pic>
      <p:sp>
        <p:nvSpPr>
          <p:cNvPr id="15" name="TextBox 14">
            <a:extLst>
              <a:ext uri="{FF2B5EF4-FFF2-40B4-BE49-F238E27FC236}">
                <a16:creationId xmlns:a16="http://schemas.microsoft.com/office/drawing/2014/main" id="{68F5BFE5-2A38-2130-AB07-B5DF0F01D8F4}"/>
              </a:ext>
            </a:extLst>
          </p:cNvPr>
          <p:cNvSpPr txBox="1"/>
          <p:nvPr/>
        </p:nvSpPr>
        <p:spPr>
          <a:xfrm>
            <a:off x="1899576" y="467462"/>
            <a:ext cx="3946401" cy="830997"/>
          </a:xfrm>
          <a:prstGeom prst="rect">
            <a:avLst/>
          </a:prstGeom>
          <a:noFill/>
        </p:spPr>
        <p:txBody>
          <a:bodyPr wrap="square" rtlCol="0">
            <a:spAutoFit/>
          </a:bodyPr>
          <a:lstStyle/>
          <a:p>
            <a:pPr algn="ctr"/>
            <a:r>
              <a:rPr lang="en-US" sz="2400" b="1">
                <a:solidFill>
                  <a:schemeClr val="bg1"/>
                </a:solidFill>
                <a:latin typeface="Overpass" pitchFamily="2" charset="77"/>
              </a:rPr>
              <a:t>AMI’s middle management skills programme </a:t>
            </a:r>
          </a:p>
        </p:txBody>
      </p:sp>
    </p:spTree>
    <p:extLst>
      <p:ext uri="{BB962C8B-B14F-4D97-AF65-F5344CB8AC3E}">
        <p14:creationId xmlns:p14="http://schemas.microsoft.com/office/powerpoint/2010/main" val="20059393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25C3C26-95B2-E140-90D0-EB05B574CA8A}"/>
              </a:ext>
            </a:extLst>
          </p:cNvPr>
          <p:cNvSpPr/>
          <p:nvPr/>
        </p:nvSpPr>
        <p:spPr>
          <a:xfrm>
            <a:off x="0" y="0"/>
            <a:ext cx="12191999" cy="6858000"/>
          </a:xfrm>
          <a:prstGeom prst="rect">
            <a:avLst/>
          </a:prstGeom>
          <a:solidFill>
            <a:srgbClr val="0141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1C4356FF-4B81-9E46-A085-30E3F7224736}"/>
              </a:ext>
            </a:extLst>
          </p:cNvPr>
          <p:cNvPicPr>
            <a:picLocks noChangeAspect="1"/>
          </p:cNvPicPr>
          <p:nvPr/>
        </p:nvPicPr>
        <p:blipFill>
          <a:blip r:embed="rId3"/>
          <a:stretch>
            <a:fillRect/>
          </a:stretch>
        </p:blipFill>
        <p:spPr>
          <a:xfrm>
            <a:off x="1" y="-21770"/>
            <a:ext cx="2040252" cy="2336760"/>
          </a:xfrm>
          <a:prstGeom prst="rect">
            <a:avLst/>
          </a:prstGeom>
        </p:spPr>
      </p:pic>
      <p:pic>
        <p:nvPicPr>
          <p:cNvPr id="12" name="Picture 11">
            <a:extLst>
              <a:ext uri="{FF2B5EF4-FFF2-40B4-BE49-F238E27FC236}">
                <a16:creationId xmlns:a16="http://schemas.microsoft.com/office/drawing/2014/main" id="{04BD5950-2558-514C-B033-F854BE49E33E}"/>
              </a:ext>
            </a:extLst>
          </p:cNvPr>
          <p:cNvPicPr>
            <a:picLocks noChangeAspect="1"/>
          </p:cNvPicPr>
          <p:nvPr/>
        </p:nvPicPr>
        <p:blipFill>
          <a:blip r:embed="rId4"/>
          <a:stretch>
            <a:fillRect/>
          </a:stretch>
        </p:blipFill>
        <p:spPr>
          <a:xfrm>
            <a:off x="341619" y="6262649"/>
            <a:ext cx="1135489" cy="323714"/>
          </a:xfrm>
          <a:prstGeom prst="rect">
            <a:avLst/>
          </a:prstGeom>
        </p:spPr>
      </p:pic>
      <p:sp>
        <p:nvSpPr>
          <p:cNvPr id="9" name="Rectangle 8">
            <a:extLst>
              <a:ext uri="{FF2B5EF4-FFF2-40B4-BE49-F238E27FC236}">
                <a16:creationId xmlns:a16="http://schemas.microsoft.com/office/drawing/2014/main" id="{2B0A4018-0A67-154A-9C0B-F0760C05C604}"/>
              </a:ext>
            </a:extLst>
          </p:cNvPr>
          <p:cNvSpPr/>
          <p:nvPr/>
        </p:nvSpPr>
        <p:spPr>
          <a:xfrm>
            <a:off x="0" y="6768934"/>
            <a:ext cx="12192000" cy="95693"/>
          </a:xfrm>
          <a:prstGeom prst="rect">
            <a:avLst/>
          </a:prstGeom>
          <a:solidFill>
            <a:srgbClr val="E100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11" name="TextBox 10">
            <a:extLst>
              <a:ext uri="{FF2B5EF4-FFF2-40B4-BE49-F238E27FC236}">
                <a16:creationId xmlns:a16="http://schemas.microsoft.com/office/drawing/2014/main" id="{3B5AA176-1E5F-CC3F-2377-192E5289FF00}"/>
              </a:ext>
            </a:extLst>
          </p:cNvPr>
          <p:cNvSpPr txBox="1"/>
          <p:nvPr/>
        </p:nvSpPr>
        <p:spPr>
          <a:xfrm>
            <a:off x="2040236" y="1272781"/>
            <a:ext cx="5050468" cy="5016758"/>
          </a:xfrm>
          <a:prstGeom prst="rect">
            <a:avLst/>
          </a:prstGeom>
          <a:noFill/>
        </p:spPr>
        <p:txBody>
          <a:bodyPr wrap="square" lIns="91440" tIns="45720" rIns="91440" bIns="45720" anchor="t">
            <a:spAutoFit/>
          </a:bodyPr>
          <a:lstStyle/>
          <a:p>
            <a:r>
              <a:rPr lang="en-US" sz="1600">
                <a:solidFill>
                  <a:schemeClr val="bg1"/>
                </a:solidFill>
                <a:latin typeface="Overpass"/>
              </a:rPr>
              <a:t>The TEA-LP is a partnership of 8 African universities collaborating to develop new postgraduate curricula for the energy access sector, supported by a central intermediary, the University of Cape Town. Partner universities are provided with both financial and technical support including workshops and webinars, to develop courses and degree programmes.</a:t>
            </a:r>
          </a:p>
          <a:p>
            <a:endParaRPr lang="en-US" sz="1600">
              <a:solidFill>
                <a:schemeClr val="bg1"/>
              </a:solidFill>
              <a:latin typeface="Overpass" panose="00000500000000000000" pitchFamily="2" charset="0"/>
            </a:endParaRPr>
          </a:p>
          <a:p>
            <a:r>
              <a:rPr lang="en-US" sz="1600">
                <a:solidFill>
                  <a:schemeClr val="bg1"/>
                </a:solidFill>
                <a:latin typeface="Overpass"/>
              </a:rPr>
              <a:t>Each university tailors the curricula according to its strengths, and informed by their market engagement, but core TEA-LP principles apply across all programmes - responsive to sector needs, gender mainstreaming, multidisciplinary, soft skills and sustainability.</a:t>
            </a:r>
          </a:p>
          <a:p>
            <a:endParaRPr lang="en-US" sz="1600">
              <a:solidFill>
                <a:schemeClr val="bg1"/>
              </a:solidFill>
              <a:latin typeface="Overpass" panose="00000500000000000000" pitchFamily="2" charset="0"/>
            </a:endParaRPr>
          </a:p>
          <a:p>
            <a:r>
              <a:rPr lang="en-US" sz="1600">
                <a:solidFill>
                  <a:schemeClr val="bg1"/>
                </a:solidFill>
                <a:latin typeface="Overpass"/>
              </a:rPr>
              <a:t>For instance, SERC, one of the partner universities, has a focus on making technical training available to women, offering subsidised training and specialised mentorship.  SERC has also developed training that has been adopted and accredited by the National Industrial Training Authority. </a:t>
            </a:r>
            <a:endParaRPr lang="en-US" sz="1600">
              <a:solidFill>
                <a:schemeClr val="bg1"/>
              </a:solidFill>
              <a:latin typeface="Overpass" panose="00000500000000000000" pitchFamily="2" charset="0"/>
            </a:endParaRPr>
          </a:p>
        </p:txBody>
      </p:sp>
      <p:sp>
        <p:nvSpPr>
          <p:cNvPr id="17" name="TextBox 16">
            <a:extLst>
              <a:ext uri="{FF2B5EF4-FFF2-40B4-BE49-F238E27FC236}">
                <a16:creationId xmlns:a16="http://schemas.microsoft.com/office/drawing/2014/main" id="{5D26856C-0680-9E92-73FD-1867FA11CCDC}"/>
              </a:ext>
            </a:extLst>
          </p:cNvPr>
          <p:cNvSpPr txBox="1"/>
          <p:nvPr/>
        </p:nvSpPr>
        <p:spPr>
          <a:xfrm>
            <a:off x="2157216" y="192422"/>
            <a:ext cx="4323807" cy="830997"/>
          </a:xfrm>
          <a:prstGeom prst="rect">
            <a:avLst/>
          </a:prstGeom>
          <a:noFill/>
        </p:spPr>
        <p:txBody>
          <a:bodyPr wrap="square" rtlCol="0">
            <a:spAutoFit/>
          </a:bodyPr>
          <a:lstStyle/>
          <a:p>
            <a:pPr algn="ctr"/>
            <a:r>
              <a:rPr lang="en-US" sz="2400" b="1">
                <a:solidFill>
                  <a:schemeClr val="bg1"/>
                </a:solidFill>
                <a:latin typeface="Overpass" pitchFamily="2" charset="77"/>
              </a:rPr>
              <a:t>TEA-LP – collaborative curricula development </a:t>
            </a:r>
          </a:p>
        </p:txBody>
      </p:sp>
      <p:sp>
        <p:nvSpPr>
          <p:cNvPr id="18" name="TextBox 17">
            <a:extLst>
              <a:ext uri="{FF2B5EF4-FFF2-40B4-BE49-F238E27FC236}">
                <a16:creationId xmlns:a16="http://schemas.microsoft.com/office/drawing/2014/main" id="{D699FCFD-CC17-FBB4-5D68-C51B68056F0C}"/>
              </a:ext>
            </a:extLst>
          </p:cNvPr>
          <p:cNvSpPr txBox="1"/>
          <p:nvPr/>
        </p:nvSpPr>
        <p:spPr>
          <a:xfrm>
            <a:off x="7359325" y="192422"/>
            <a:ext cx="4550735" cy="1200329"/>
          </a:xfrm>
          <a:prstGeom prst="rect">
            <a:avLst/>
          </a:prstGeom>
          <a:noFill/>
        </p:spPr>
        <p:txBody>
          <a:bodyPr wrap="square" lIns="91440" tIns="45720" rIns="91440" bIns="45720" rtlCol="0" anchor="t">
            <a:spAutoFit/>
          </a:bodyPr>
          <a:lstStyle/>
          <a:p>
            <a:pPr algn="ctr"/>
            <a:r>
              <a:rPr lang="en-US" sz="2400" b="1">
                <a:solidFill>
                  <a:schemeClr val="bg1"/>
                </a:solidFill>
                <a:latin typeface="Overpass"/>
              </a:rPr>
              <a:t>Industry linkages for trainees – Shortlist, Zonful Enterprises and THI</a:t>
            </a:r>
          </a:p>
        </p:txBody>
      </p:sp>
      <p:sp>
        <p:nvSpPr>
          <p:cNvPr id="19" name="TextBox 18">
            <a:extLst>
              <a:ext uri="{FF2B5EF4-FFF2-40B4-BE49-F238E27FC236}">
                <a16:creationId xmlns:a16="http://schemas.microsoft.com/office/drawing/2014/main" id="{C70D1D71-7FB3-640E-05DD-92A0906B433A}"/>
              </a:ext>
            </a:extLst>
          </p:cNvPr>
          <p:cNvSpPr txBox="1"/>
          <p:nvPr/>
        </p:nvSpPr>
        <p:spPr>
          <a:xfrm>
            <a:off x="257055" y="468230"/>
            <a:ext cx="1548886" cy="830997"/>
          </a:xfrm>
          <a:prstGeom prst="rect">
            <a:avLst/>
          </a:prstGeom>
          <a:noFill/>
        </p:spPr>
        <p:txBody>
          <a:bodyPr wrap="square" rtlCol="0">
            <a:spAutoFit/>
          </a:bodyPr>
          <a:lstStyle/>
          <a:p>
            <a:r>
              <a:rPr lang="en-US" sz="2400" b="1">
                <a:solidFill>
                  <a:schemeClr val="bg1"/>
                </a:solidFill>
                <a:latin typeface="Overpass" pitchFamily="2" charset="77"/>
              </a:rPr>
              <a:t>Case Study</a:t>
            </a:r>
          </a:p>
        </p:txBody>
      </p:sp>
      <p:sp>
        <p:nvSpPr>
          <p:cNvPr id="20" name="TextBox 19">
            <a:extLst>
              <a:ext uri="{FF2B5EF4-FFF2-40B4-BE49-F238E27FC236}">
                <a16:creationId xmlns:a16="http://schemas.microsoft.com/office/drawing/2014/main" id="{DA427BEE-EC04-AB79-8262-F8F6C00CF4CA}"/>
              </a:ext>
            </a:extLst>
          </p:cNvPr>
          <p:cNvSpPr txBox="1"/>
          <p:nvPr/>
        </p:nvSpPr>
        <p:spPr>
          <a:xfrm>
            <a:off x="7055984" y="1265960"/>
            <a:ext cx="5050469" cy="5262979"/>
          </a:xfrm>
          <a:prstGeom prst="rect">
            <a:avLst/>
          </a:prstGeom>
          <a:noFill/>
        </p:spPr>
        <p:txBody>
          <a:bodyPr wrap="square">
            <a:spAutoFit/>
          </a:bodyPr>
          <a:lstStyle/>
          <a:p>
            <a:r>
              <a:rPr lang="en-GB" sz="1600">
                <a:solidFill>
                  <a:schemeClr val="bg1"/>
                </a:solidFill>
                <a:latin typeface="Overpass" panose="00000500000000000000" pitchFamily="2" charset="0"/>
              </a:rPr>
              <a:t>Market linkages are essential to ensure that the training results in beneficial employment. </a:t>
            </a:r>
            <a:r>
              <a:rPr lang="en-GB" sz="1600" b="1">
                <a:solidFill>
                  <a:schemeClr val="bg1"/>
                </a:solidFill>
                <a:latin typeface="Overpass" panose="00000500000000000000" pitchFamily="2" charset="0"/>
              </a:rPr>
              <a:t>Shortlist</a:t>
            </a:r>
            <a:r>
              <a:rPr lang="en-GB" sz="1600">
                <a:solidFill>
                  <a:schemeClr val="bg1"/>
                </a:solidFill>
                <a:latin typeface="Overpass" panose="00000500000000000000" pitchFamily="2" charset="0"/>
              </a:rPr>
              <a:t> is one of the pioneers in creating these linkages, connecting employers to the right talent. </a:t>
            </a:r>
          </a:p>
          <a:p>
            <a:endParaRPr lang="en-GB" sz="1600">
              <a:solidFill>
                <a:schemeClr val="bg1"/>
              </a:solidFill>
              <a:latin typeface="Overpass" panose="00000500000000000000" pitchFamily="2" charset="0"/>
            </a:endParaRPr>
          </a:p>
          <a:p>
            <a:r>
              <a:rPr lang="en-GB" sz="1600" b="1">
                <a:solidFill>
                  <a:schemeClr val="bg1"/>
                </a:solidFill>
                <a:latin typeface="Overpass" panose="00000500000000000000" pitchFamily="2" charset="0"/>
              </a:rPr>
              <a:t>Zonful Enterprises </a:t>
            </a:r>
            <a:r>
              <a:rPr lang="en-US" sz="1600">
                <a:solidFill>
                  <a:schemeClr val="bg1"/>
                </a:solidFill>
                <a:latin typeface="Overpass" panose="00000500000000000000" pitchFamily="2" charset="0"/>
              </a:rPr>
              <a:t>has digitised the job market linkage process by developing an Uber-like mobile app where technically qualified youth can access job opportunities across the 8 rural provinces in Zimbabwe. The app lists short-term, long-term and commission-based opportunities.</a:t>
            </a:r>
          </a:p>
          <a:p>
            <a:endParaRPr lang="en-US" sz="1600" b="1">
              <a:solidFill>
                <a:schemeClr val="bg1"/>
              </a:solidFill>
              <a:latin typeface="Overpass" panose="00000500000000000000" pitchFamily="2" charset="0"/>
            </a:endParaRPr>
          </a:p>
          <a:p>
            <a:r>
              <a:rPr lang="en-GB" sz="1600" b="1">
                <a:solidFill>
                  <a:schemeClr val="bg1"/>
                </a:solidFill>
                <a:latin typeface="Overpass" panose="00000500000000000000" pitchFamily="2" charset="0"/>
              </a:rPr>
              <a:t>Technische </a:t>
            </a:r>
            <a:r>
              <a:rPr lang="de-DE" sz="1600" b="1">
                <a:solidFill>
                  <a:schemeClr val="bg1"/>
                </a:solidFill>
                <a:latin typeface="Overpass" panose="00000500000000000000" pitchFamily="2" charset="0"/>
              </a:rPr>
              <a:t>Hochschule Ingolstadt (THI), Germany </a:t>
            </a:r>
            <a:r>
              <a:rPr lang="de-DE" sz="1600">
                <a:solidFill>
                  <a:schemeClr val="bg1"/>
                </a:solidFill>
                <a:latin typeface="Overpass" panose="00000500000000000000" pitchFamily="2" charset="0"/>
              </a:rPr>
              <a:t>has established the </a:t>
            </a:r>
            <a:r>
              <a:rPr lang="en-US" sz="1600">
                <a:solidFill>
                  <a:schemeClr val="bg1"/>
                </a:solidFill>
                <a:latin typeface="Overpass" panose="00000500000000000000" pitchFamily="2" charset="0"/>
              </a:rPr>
              <a:t>East Africa Network of Excellence for </a:t>
            </a:r>
            <a:r>
              <a:rPr lang="en-US" sz="1600" b="1">
                <a:solidFill>
                  <a:schemeClr val="bg1"/>
                </a:solidFill>
                <a:latin typeface="Overpass" panose="00000500000000000000" pitchFamily="2" charset="0"/>
              </a:rPr>
              <a:t>University of Applied Sciences Kenya (UAS), </a:t>
            </a:r>
            <a:r>
              <a:rPr lang="en-US" sz="1600">
                <a:solidFill>
                  <a:schemeClr val="bg1"/>
                </a:solidFill>
                <a:latin typeface="Overpass" panose="00000500000000000000" pitchFamily="2" charset="0"/>
              </a:rPr>
              <a:t>and in partnership with the universities and Kenya Renewable Energy Association, has developed an online database for internships, cooperative theses or general employments for students</a:t>
            </a:r>
            <a:r>
              <a:rPr lang="en-IN" sz="1600">
                <a:solidFill>
                  <a:schemeClr val="bg1"/>
                </a:solidFill>
                <a:latin typeface="Overpass" panose="00000500000000000000" pitchFamily="2" charset="0"/>
              </a:rPr>
              <a:t>. It is </a:t>
            </a:r>
            <a:r>
              <a:rPr lang="en-GB" sz="1600">
                <a:solidFill>
                  <a:schemeClr val="bg1"/>
                </a:solidFill>
                <a:latin typeface="Overpass" panose="00000500000000000000" pitchFamily="2" charset="0"/>
              </a:rPr>
              <a:t>an open-source software to make it easily transferable to other countries.</a:t>
            </a:r>
          </a:p>
          <a:p>
            <a:endParaRPr lang="en-US" sz="1600">
              <a:solidFill>
                <a:schemeClr val="bg1"/>
              </a:solidFill>
              <a:latin typeface="Overpass" panose="00000500000000000000" pitchFamily="2" charset="0"/>
            </a:endParaRPr>
          </a:p>
        </p:txBody>
      </p:sp>
    </p:spTree>
    <p:extLst>
      <p:ext uri="{BB962C8B-B14F-4D97-AF65-F5344CB8AC3E}">
        <p14:creationId xmlns:p14="http://schemas.microsoft.com/office/powerpoint/2010/main" val="3919194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76003A37-67FC-41EE-9028-8516C34DDB9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2529" y="6228178"/>
            <a:ext cx="1135489" cy="323714"/>
          </a:xfrm>
          <a:prstGeom prst="rect">
            <a:avLst/>
          </a:prstGeom>
        </p:spPr>
      </p:pic>
      <p:pic>
        <p:nvPicPr>
          <p:cNvPr id="18" name="Picture 17">
            <a:extLst>
              <a:ext uri="{FF2B5EF4-FFF2-40B4-BE49-F238E27FC236}">
                <a16:creationId xmlns:a16="http://schemas.microsoft.com/office/drawing/2014/main" id="{4CB6A7C0-0294-4D99-A6A7-EE7B9C6D3B0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2529" y="6228178"/>
            <a:ext cx="1135489" cy="323714"/>
          </a:xfrm>
          <a:prstGeom prst="rect">
            <a:avLst/>
          </a:prstGeom>
        </p:spPr>
      </p:pic>
      <p:sp>
        <p:nvSpPr>
          <p:cNvPr id="20" name="TextBox 19">
            <a:extLst>
              <a:ext uri="{FF2B5EF4-FFF2-40B4-BE49-F238E27FC236}">
                <a16:creationId xmlns:a16="http://schemas.microsoft.com/office/drawing/2014/main" id="{C6701E4B-2346-7CD7-FB2F-426386905903}"/>
              </a:ext>
            </a:extLst>
          </p:cNvPr>
          <p:cNvSpPr txBox="1"/>
          <p:nvPr/>
        </p:nvSpPr>
        <p:spPr>
          <a:xfrm>
            <a:off x="4543783" y="437093"/>
            <a:ext cx="6879127" cy="400110"/>
          </a:xfrm>
          <a:prstGeom prst="rect">
            <a:avLst/>
          </a:prstGeom>
          <a:noFill/>
        </p:spPr>
        <p:txBody>
          <a:bodyPr wrap="square">
            <a:spAutoFit/>
          </a:bodyPr>
          <a:lstStyle/>
          <a:p>
            <a:r>
              <a:rPr lang="en-US" sz="2000" b="1">
                <a:solidFill>
                  <a:srgbClr val="FF5236"/>
                </a:solidFill>
                <a:latin typeface="Overpass"/>
                <a:cs typeface="Calibri" panose="020F0502020204030204"/>
              </a:rPr>
              <a:t>Decentralising access to training and certification</a:t>
            </a:r>
          </a:p>
        </p:txBody>
      </p:sp>
      <p:sp>
        <p:nvSpPr>
          <p:cNvPr id="22" name="TextBox 21">
            <a:extLst>
              <a:ext uri="{FF2B5EF4-FFF2-40B4-BE49-F238E27FC236}">
                <a16:creationId xmlns:a16="http://schemas.microsoft.com/office/drawing/2014/main" id="{9502DC75-DD86-74D6-F024-9494EFE2FD1E}"/>
              </a:ext>
            </a:extLst>
          </p:cNvPr>
          <p:cNvSpPr txBox="1"/>
          <p:nvPr/>
        </p:nvSpPr>
        <p:spPr>
          <a:xfrm>
            <a:off x="312591" y="190872"/>
            <a:ext cx="3463886" cy="954107"/>
          </a:xfrm>
          <a:prstGeom prst="rect">
            <a:avLst/>
          </a:prstGeom>
          <a:noFill/>
        </p:spPr>
        <p:txBody>
          <a:bodyPr wrap="square">
            <a:spAutoFit/>
          </a:bodyPr>
          <a:lstStyle/>
          <a:p>
            <a:r>
              <a:rPr lang="en-US" sz="2800" b="1">
                <a:solidFill>
                  <a:srgbClr val="0C3157"/>
                </a:solidFill>
                <a:latin typeface="Overpass"/>
              </a:rPr>
              <a:t>Solutions to </a:t>
            </a:r>
          </a:p>
          <a:p>
            <a:r>
              <a:rPr lang="en-US" sz="2800" b="1">
                <a:solidFill>
                  <a:srgbClr val="0C3157"/>
                </a:solidFill>
                <a:latin typeface="Overpass"/>
              </a:rPr>
              <a:t>close the skills gap:</a:t>
            </a:r>
          </a:p>
        </p:txBody>
      </p:sp>
      <p:sp>
        <p:nvSpPr>
          <p:cNvPr id="24" name="TextBox 23">
            <a:extLst>
              <a:ext uri="{FF2B5EF4-FFF2-40B4-BE49-F238E27FC236}">
                <a16:creationId xmlns:a16="http://schemas.microsoft.com/office/drawing/2014/main" id="{6C211092-1439-E984-5C10-C22A132CA7A0}"/>
              </a:ext>
            </a:extLst>
          </p:cNvPr>
          <p:cNvSpPr txBox="1"/>
          <p:nvPr/>
        </p:nvSpPr>
        <p:spPr>
          <a:xfrm>
            <a:off x="918506" y="1562884"/>
            <a:ext cx="5639850" cy="5047536"/>
          </a:xfrm>
          <a:prstGeom prst="rect">
            <a:avLst/>
          </a:prstGeom>
          <a:noFill/>
        </p:spPr>
        <p:txBody>
          <a:bodyPr wrap="square" lIns="91440" tIns="45720" rIns="91440" bIns="45720" anchor="t">
            <a:spAutoFit/>
          </a:bodyPr>
          <a:lstStyle/>
          <a:p>
            <a:r>
              <a:rPr lang="en-US" sz="1400" b="1">
                <a:solidFill>
                  <a:srgbClr val="E1004E"/>
                </a:solidFill>
                <a:latin typeface="Overpass"/>
                <a:ea typeface="Calibri"/>
                <a:cs typeface="Calibri"/>
              </a:rPr>
              <a:t>4.1 </a:t>
            </a:r>
            <a:r>
              <a:rPr lang="en-GB" sz="1400" b="1">
                <a:solidFill>
                  <a:srgbClr val="E1004E"/>
                </a:solidFill>
                <a:latin typeface="Overpass"/>
                <a:cs typeface="Calibri"/>
              </a:rPr>
              <a:t>Taking skills development closer to rural communities and upgrading training facilities</a:t>
            </a:r>
          </a:p>
          <a:p>
            <a:r>
              <a:rPr lang="en-GB" sz="1400">
                <a:latin typeface="Overpass"/>
                <a:ea typeface="+mn-lt"/>
                <a:cs typeface="+mn-lt"/>
              </a:rPr>
              <a:t>While the implementation of most DRE projects is in rural areas, most training, especially in SSA, is centred on cities. Many people in rural areas, especially women, do not have access to these spaces. The irony is that rural areas and marginalised communities are the ones most in need of opportunities and have strategic advantages: knowledge of local realities and a physical proximity to projects (RS, FG1-CC) </a:t>
            </a:r>
            <a:endParaRPr lang="en-GB" sz="1400">
              <a:latin typeface="Overpass" panose="00000500000000000000" pitchFamily="2" charset="0"/>
              <a:ea typeface="+mn-lt"/>
              <a:cs typeface="+mn-lt"/>
            </a:endParaRPr>
          </a:p>
          <a:p>
            <a:endParaRPr lang="en-GB" sz="1400">
              <a:latin typeface="Overpass"/>
              <a:ea typeface="+mn-lt"/>
              <a:cs typeface="+mn-lt"/>
            </a:endParaRPr>
          </a:p>
          <a:p>
            <a:r>
              <a:rPr lang="en-GB" sz="1400">
                <a:latin typeface="Overpass"/>
                <a:ea typeface="+mn-lt"/>
                <a:cs typeface="+mn-lt"/>
              </a:rPr>
              <a:t>Research from India's Skills council for Green Jobs also emphasises the importance of taking skills development closer to rural communities for the speed of mini-grid deployment (</a:t>
            </a:r>
            <a:r>
              <a:rPr lang="en-GB" sz="1400">
                <a:latin typeface="Overpass"/>
                <a:ea typeface="+mn-lt"/>
                <a:cs typeface="+mn-lt"/>
                <a:hlinkClick r:id="rId4"/>
              </a:rPr>
              <a:t>CEEW et al. 2022</a:t>
            </a:r>
            <a:r>
              <a:rPr lang="en-GB" sz="1400">
                <a:latin typeface="Overpass"/>
                <a:ea typeface="+mn-lt"/>
                <a:cs typeface="+mn-lt"/>
              </a:rPr>
              <a:t>) with local, vocational and rural training colleges having a key role to play. In India, companies cite a physical lack of proximity to training institutes as a major barrier to finding talent. NRDC's recommendations include </a:t>
            </a:r>
            <a:r>
              <a:rPr lang="en-GB" sz="1400" u="sng">
                <a:latin typeface="Overpass"/>
                <a:ea typeface="+mn-lt"/>
                <a:cs typeface="+mn-lt"/>
              </a:rPr>
              <a:t>expanding training infrastructure</a:t>
            </a:r>
            <a:r>
              <a:rPr lang="en-GB" sz="1400">
                <a:latin typeface="Overpass"/>
                <a:ea typeface="+mn-lt"/>
                <a:cs typeface="+mn-lt"/>
              </a:rPr>
              <a:t>, including es</a:t>
            </a:r>
            <a:r>
              <a:rPr lang="en-US" sz="1400">
                <a:latin typeface="Overpass"/>
                <a:ea typeface="+mn-lt"/>
                <a:cs typeface="+mn-lt"/>
              </a:rPr>
              <a:t>tablishing a solar training institute in each region with high solar potential (</a:t>
            </a:r>
            <a:r>
              <a:rPr lang="en-GB" sz="1400">
                <a:latin typeface="Overpass"/>
                <a:ea typeface="+mn-lt"/>
                <a:cs typeface="+mn-lt"/>
                <a:hlinkClick r:id="rId5"/>
              </a:rPr>
              <a:t>NRDC, 2016</a:t>
            </a:r>
            <a:r>
              <a:rPr lang="en-US" sz="1400">
                <a:latin typeface="Overpass"/>
                <a:ea typeface="+mn-lt"/>
                <a:cs typeface="+mn-lt"/>
              </a:rPr>
              <a:t>). </a:t>
            </a:r>
            <a:r>
              <a:rPr lang="en-US" sz="1400" u="sng">
                <a:latin typeface="Overpass"/>
                <a:ea typeface="+mn-lt"/>
                <a:cs typeface="+mn-lt"/>
              </a:rPr>
              <a:t>Repurposing and up-grading existing infrastructure</a:t>
            </a:r>
            <a:r>
              <a:rPr lang="en-US" sz="1400">
                <a:latin typeface="Overpass"/>
                <a:ea typeface="+mn-lt"/>
                <a:cs typeface="+mn-lt"/>
              </a:rPr>
              <a:t> can also be a solution, for example, increasing spending on upgrading rural, vocational training centres to become hubs of entrepreneurship (</a:t>
            </a:r>
            <a:r>
              <a:rPr lang="en-US" sz="1400" u="sng">
                <a:latin typeface="Overpass"/>
                <a:ea typeface="+mn-lt"/>
                <a:cs typeface="+mn-lt"/>
                <a:hlinkClick r:id="rId6"/>
              </a:rPr>
              <a:t>SELCO Foundation/ IRENA 2022</a:t>
            </a:r>
            <a:r>
              <a:rPr lang="en-US" sz="1400" u="sng">
                <a:latin typeface="Overpass"/>
                <a:ea typeface="+mn-lt"/>
                <a:cs typeface="+mn-lt"/>
              </a:rPr>
              <a:t>).</a:t>
            </a:r>
            <a:endParaRPr lang="en-US" sz="1400" u="sng">
              <a:solidFill>
                <a:srgbClr val="000000"/>
              </a:solidFill>
              <a:latin typeface="Overpass"/>
              <a:ea typeface="+mn-lt"/>
              <a:cs typeface="+mn-lt"/>
            </a:endParaRPr>
          </a:p>
          <a:p>
            <a:endParaRPr lang="en-US" sz="1400" b="1">
              <a:solidFill>
                <a:srgbClr val="E1004E"/>
              </a:solidFill>
              <a:latin typeface="Overpass"/>
              <a:ea typeface="Calibri"/>
              <a:cs typeface="Calibri"/>
            </a:endParaRPr>
          </a:p>
          <a:p>
            <a:endParaRPr lang="en-US" sz="1400">
              <a:latin typeface="Overpass"/>
              <a:ea typeface="+mn-lt"/>
              <a:cs typeface="+mn-lt"/>
            </a:endParaRPr>
          </a:p>
          <a:p>
            <a:endParaRPr lang="en-GB" sz="1400">
              <a:latin typeface="Overpass"/>
              <a:ea typeface="+mn-lt"/>
              <a:cs typeface="+mn-lt"/>
            </a:endParaRPr>
          </a:p>
        </p:txBody>
      </p:sp>
      <p:sp>
        <p:nvSpPr>
          <p:cNvPr id="25" name="TextBox 24">
            <a:extLst>
              <a:ext uri="{FF2B5EF4-FFF2-40B4-BE49-F238E27FC236}">
                <a16:creationId xmlns:a16="http://schemas.microsoft.com/office/drawing/2014/main" id="{F6D677B3-CBD7-A8E0-121C-E1D031771490}"/>
              </a:ext>
            </a:extLst>
          </p:cNvPr>
          <p:cNvSpPr txBox="1"/>
          <p:nvPr/>
        </p:nvSpPr>
        <p:spPr>
          <a:xfrm>
            <a:off x="6784286" y="1556055"/>
            <a:ext cx="5026714" cy="4401205"/>
          </a:xfrm>
          <a:prstGeom prst="rect">
            <a:avLst/>
          </a:prstGeom>
          <a:noFill/>
        </p:spPr>
        <p:txBody>
          <a:bodyPr wrap="square" lIns="91440" tIns="45720" rIns="91440" bIns="45720" anchor="t">
            <a:spAutoFit/>
          </a:bodyPr>
          <a:lstStyle/>
          <a:p>
            <a:r>
              <a:rPr lang="en-US" sz="1400" b="1">
                <a:solidFill>
                  <a:srgbClr val="E1004E"/>
                </a:solidFill>
                <a:latin typeface="Overpass"/>
                <a:ea typeface="+mn-lt"/>
                <a:cs typeface="+mn-lt"/>
              </a:rPr>
              <a:t>4.2 Innovation in distance learning and digital inclusion</a:t>
            </a:r>
          </a:p>
          <a:p>
            <a:r>
              <a:rPr lang="en-US" sz="1400">
                <a:latin typeface="Overpass"/>
                <a:ea typeface="+mn-lt"/>
                <a:cs typeface="+mn-lt"/>
              </a:rPr>
              <a:t>Innovation in distance learning can help more people access training, but this must be combined with efforts to </a:t>
            </a:r>
            <a:r>
              <a:rPr lang="en-US" sz="1400" u="sng">
                <a:latin typeface="Overpass"/>
                <a:ea typeface="+mn-lt"/>
                <a:cs typeface="+mn-lt"/>
              </a:rPr>
              <a:t>advance digital inclusion</a:t>
            </a:r>
            <a:r>
              <a:rPr lang="en-US" sz="1400">
                <a:latin typeface="Overpass"/>
                <a:ea typeface="+mn-lt"/>
                <a:cs typeface="+mn-lt"/>
              </a:rPr>
              <a:t> (IRENA, BC) both in accessing curricula remotely, but also in being able to access and use employers’ apps and equipment (FG2-NP). Training must be available </a:t>
            </a:r>
            <a:r>
              <a:rPr lang="en-GB" sz="1400">
                <a:latin typeface="Overpass"/>
                <a:ea typeface="+mn-lt"/>
                <a:cs typeface="+mn-lt"/>
              </a:rPr>
              <a:t>in national and local languages, and in particular be available to non-English speakers (FG1-SK). </a:t>
            </a:r>
          </a:p>
          <a:p>
            <a:endParaRPr lang="en-GB" sz="1400">
              <a:latin typeface="Overpass"/>
              <a:ea typeface="+mn-lt"/>
              <a:cs typeface="+mn-lt"/>
            </a:endParaRPr>
          </a:p>
          <a:p>
            <a:r>
              <a:rPr lang="en-GB" sz="1400" b="1">
                <a:solidFill>
                  <a:srgbClr val="E1004E"/>
                </a:solidFill>
                <a:latin typeface="Overpass"/>
                <a:ea typeface="+mn-lt"/>
                <a:cs typeface="+mn-lt"/>
              </a:rPr>
              <a:t>4.3 DRE training as an opportunity for workers transitioning away from fossil-fuel, and other, industries</a:t>
            </a:r>
          </a:p>
          <a:p>
            <a:r>
              <a:rPr lang="en-US" sz="1400">
                <a:latin typeface="Overpass"/>
                <a:ea typeface="+mn-lt"/>
                <a:cs typeface="+mn-lt"/>
              </a:rPr>
              <a:t>There is also great potential to upskill the existing workforce, both in the formal and informal sector, especially reskilling those employed in unclean energy jobs to be able to apply their expertise in the DRE sector (FFI, NEN). The Togolese government's redeployment of electrical engineers from other sectors as trainers for the DRE workforce is an interesting example of this (</a:t>
            </a:r>
            <a:r>
              <a:rPr lang="en-US" sz="1400">
                <a:latin typeface="Overpass"/>
                <a:ea typeface="+mn-lt"/>
                <a:cs typeface="+mn-lt"/>
                <a:hlinkClick r:id="rId7"/>
              </a:rPr>
              <a:t>Ashden, 2022</a:t>
            </a:r>
            <a:r>
              <a:rPr lang="en-US" sz="1400">
                <a:latin typeface="Overpass"/>
                <a:ea typeface="+mn-lt"/>
                <a:cs typeface="+mn-lt"/>
              </a:rPr>
              <a:t>). </a:t>
            </a:r>
          </a:p>
          <a:p>
            <a:endParaRPr lang="en-GB" sz="1400">
              <a:latin typeface="Overpass"/>
            </a:endParaRPr>
          </a:p>
          <a:p>
            <a:endParaRPr lang="en-GB" sz="1400">
              <a:latin typeface="Overpass"/>
              <a:cs typeface="Calibri"/>
            </a:endParaRPr>
          </a:p>
        </p:txBody>
      </p:sp>
      <p:pic>
        <p:nvPicPr>
          <p:cNvPr id="28" name="Graphic 27" descr="Badge 4 with solid fill">
            <a:extLst>
              <a:ext uri="{FF2B5EF4-FFF2-40B4-BE49-F238E27FC236}">
                <a16:creationId xmlns:a16="http://schemas.microsoft.com/office/drawing/2014/main" id="{6F91AAB4-0E5A-899A-84EA-C7922CD46037}"/>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p:blipFill>
        <p:spPr>
          <a:xfrm>
            <a:off x="3892580" y="443817"/>
            <a:ext cx="646331" cy="646331"/>
          </a:xfrm>
          <a:prstGeom prst="rect">
            <a:avLst/>
          </a:prstGeom>
        </p:spPr>
      </p:pic>
      <p:sp>
        <p:nvSpPr>
          <p:cNvPr id="17" name="Rectangle 16">
            <a:extLst>
              <a:ext uri="{FF2B5EF4-FFF2-40B4-BE49-F238E27FC236}">
                <a16:creationId xmlns:a16="http://schemas.microsoft.com/office/drawing/2014/main" id="{31ADBAC3-EADF-0F9F-416C-E127125103D8}"/>
              </a:ext>
            </a:extLst>
          </p:cNvPr>
          <p:cNvSpPr/>
          <p:nvPr/>
        </p:nvSpPr>
        <p:spPr>
          <a:xfrm>
            <a:off x="0" y="6839954"/>
            <a:ext cx="12192000" cy="95693"/>
          </a:xfrm>
          <a:prstGeom prst="rect">
            <a:avLst/>
          </a:prstGeom>
          <a:solidFill>
            <a:srgbClr val="03E2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19" name="Rectangle 18">
            <a:extLst>
              <a:ext uri="{FF2B5EF4-FFF2-40B4-BE49-F238E27FC236}">
                <a16:creationId xmlns:a16="http://schemas.microsoft.com/office/drawing/2014/main" id="{69E8A48E-9B14-66B8-E5C0-9E86A8603406}"/>
              </a:ext>
            </a:extLst>
          </p:cNvPr>
          <p:cNvSpPr/>
          <p:nvPr/>
        </p:nvSpPr>
        <p:spPr>
          <a:xfrm rot="16200000">
            <a:off x="-3499150" y="3277496"/>
            <a:ext cx="7107297" cy="77296"/>
          </a:xfrm>
          <a:prstGeom prst="rect">
            <a:avLst/>
          </a:prstGeom>
          <a:solidFill>
            <a:srgbClr val="FF52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Tree>
    <p:extLst>
      <p:ext uri="{BB962C8B-B14F-4D97-AF65-F5344CB8AC3E}">
        <p14:creationId xmlns:p14="http://schemas.microsoft.com/office/powerpoint/2010/main" val="6906706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76003A37-67FC-41EE-9028-8516C34DDB9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2529" y="6228178"/>
            <a:ext cx="1135489" cy="323714"/>
          </a:xfrm>
          <a:prstGeom prst="rect">
            <a:avLst/>
          </a:prstGeom>
        </p:spPr>
      </p:pic>
      <p:pic>
        <p:nvPicPr>
          <p:cNvPr id="18" name="Picture 17">
            <a:extLst>
              <a:ext uri="{FF2B5EF4-FFF2-40B4-BE49-F238E27FC236}">
                <a16:creationId xmlns:a16="http://schemas.microsoft.com/office/drawing/2014/main" id="{4CB6A7C0-0294-4D99-A6A7-EE7B9C6D3B0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2529" y="6228178"/>
            <a:ext cx="1135489" cy="323714"/>
          </a:xfrm>
          <a:prstGeom prst="rect">
            <a:avLst/>
          </a:prstGeom>
        </p:spPr>
      </p:pic>
      <p:sp>
        <p:nvSpPr>
          <p:cNvPr id="20" name="TextBox 19">
            <a:extLst>
              <a:ext uri="{FF2B5EF4-FFF2-40B4-BE49-F238E27FC236}">
                <a16:creationId xmlns:a16="http://schemas.microsoft.com/office/drawing/2014/main" id="{C6701E4B-2346-7CD7-FB2F-426386905903}"/>
              </a:ext>
            </a:extLst>
          </p:cNvPr>
          <p:cNvSpPr txBox="1"/>
          <p:nvPr/>
        </p:nvSpPr>
        <p:spPr>
          <a:xfrm>
            <a:off x="4543783" y="437093"/>
            <a:ext cx="6879127" cy="400110"/>
          </a:xfrm>
          <a:prstGeom prst="rect">
            <a:avLst/>
          </a:prstGeom>
          <a:noFill/>
        </p:spPr>
        <p:txBody>
          <a:bodyPr wrap="square">
            <a:spAutoFit/>
          </a:bodyPr>
          <a:lstStyle/>
          <a:p>
            <a:r>
              <a:rPr lang="en-US" sz="2000" b="1">
                <a:solidFill>
                  <a:srgbClr val="FF5236"/>
                </a:solidFill>
                <a:latin typeface="Overpass"/>
                <a:cs typeface="Calibri" panose="020F0502020204030204"/>
              </a:rPr>
              <a:t>Decentralising access to training and certification - continued</a:t>
            </a:r>
          </a:p>
        </p:txBody>
      </p:sp>
      <p:sp>
        <p:nvSpPr>
          <p:cNvPr id="22" name="TextBox 21">
            <a:extLst>
              <a:ext uri="{FF2B5EF4-FFF2-40B4-BE49-F238E27FC236}">
                <a16:creationId xmlns:a16="http://schemas.microsoft.com/office/drawing/2014/main" id="{9502DC75-DD86-74D6-F024-9494EFE2FD1E}"/>
              </a:ext>
            </a:extLst>
          </p:cNvPr>
          <p:cNvSpPr txBox="1"/>
          <p:nvPr/>
        </p:nvSpPr>
        <p:spPr>
          <a:xfrm>
            <a:off x="312591" y="190872"/>
            <a:ext cx="3463886" cy="954107"/>
          </a:xfrm>
          <a:prstGeom prst="rect">
            <a:avLst/>
          </a:prstGeom>
          <a:noFill/>
        </p:spPr>
        <p:txBody>
          <a:bodyPr wrap="square">
            <a:spAutoFit/>
          </a:bodyPr>
          <a:lstStyle/>
          <a:p>
            <a:r>
              <a:rPr lang="en-US" sz="2800" b="1">
                <a:solidFill>
                  <a:srgbClr val="0C3157"/>
                </a:solidFill>
                <a:latin typeface="Overpass"/>
              </a:rPr>
              <a:t>Solutions to </a:t>
            </a:r>
          </a:p>
          <a:p>
            <a:r>
              <a:rPr lang="en-US" sz="2800" b="1">
                <a:solidFill>
                  <a:srgbClr val="0C3157"/>
                </a:solidFill>
                <a:latin typeface="Overpass"/>
              </a:rPr>
              <a:t>close the skills gap:</a:t>
            </a:r>
          </a:p>
        </p:txBody>
      </p:sp>
      <p:sp>
        <p:nvSpPr>
          <p:cNvPr id="24" name="TextBox 23">
            <a:extLst>
              <a:ext uri="{FF2B5EF4-FFF2-40B4-BE49-F238E27FC236}">
                <a16:creationId xmlns:a16="http://schemas.microsoft.com/office/drawing/2014/main" id="{6C211092-1439-E984-5C10-C22A132CA7A0}"/>
              </a:ext>
            </a:extLst>
          </p:cNvPr>
          <p:cNvSpPr txBox="1"/>
          <p:nvPr/>
        </p:nvSpPr>
        <p:spPr>
          <a:xfrm>
            <a:off x="918506" y="1569568"/>
            <a:ext cx="5319008" cy="5709255"/>
          </a:xfrm>
          <a:prstGeom prst="rect">
            <a:avLst/>
          </a:prstGeom>
          <a:noFill/>
        </p:spPr>
        <p:txBody>
          <a:bodyPr wrap="square" lIns="91440" tIns="45720" rIns="91440" bIns="45720" anchor="t">
            <a:spAutoFit/>
          </a:bodyPr>
          <a:lstStyle/>
          <a:p>
            <a:r>
              <a:rPr lang="en-US" sz="1300" b="1" dirty="0">
                <a:solidFill>
                  <a:srgbClr val="E1004E"/>
                </a:solidFill>
                <a:latin typeface="Overpass"/>
                <a:cs typeface="Calibri"/>
              </a:rPr>
              <a:t>4.4 </a:t>
            </a:r>
            <a:r>
              <a:rPr lang="en-GB" sz="1300" b="1" dirty="0">
                <a:solidFill>
                  <a:srgbClr val="E1004E"/>
                </a:solidFill>
                <a:latin typeface="Overpass"/>
                <a:cs typeface="Calibri"/>
              </a:rPr>
              <a:t>Building links to, and empowering, the informal sector </a:t>
            </a:r>
          </a:p>
          <a:p>
            <a:r>
              <a:rPr lang="en-GB" sz="1300" dirty="0">
                <a:latin typeface="Overpass"/>
                <a:ea typeface="+mn-lt"/>
                <a:cs typeface="+mn-lt"/>
              </a:rPr>
              <a:t>A huge proportion of jobs in energy poor regions are in the </a:t>
            </a:r>
            <a:r>
              <a:rPr lang="en-GB" sz="1300" u="sng" dirty="0">
                <a:latin typeface="Overpass"/>
                <a:ea typeface="+mn-lt"/>
                <a:cs typeface="+mn-lt"/>
              </a:rPr>
              <a:t>informal sector</a:t>
            </a:r>
            <a:r>
              <a:rPr lang="en-GB" sz="1300" dirty="0">
                <a:latin typeface="Overpass"/>
                <a:ea typeface="+mn-lt"/>
                <a:cs typeface="+mn-lt"/>
              </a:rPr>
              <a:t> (82% in Kenya, 92% in Nigeria, according to </a:t>
            </a:r>
            <a:r>
              <a:rPr lang="en-US" sz="1300" dirty="0">
                <a:latin typeface="Overpass"/>
                <a:ea typeface="+mn-lt"/>
                <a:cs typeface="+mn-lt"/>
              </a:rPr>
              <a:t>Shirley et al. 2020</a:t>
            </a:r>
            <a:r>
              <a:rPr lang="en-GB" sz="1300" dirty="0">
                <a:latin typeface="Overpass"/>
                <a:ea typeface="+mn-lt"/>
                <a:cs typeface="+mn-lt"/>
              </a:rPr>
              <a:t>). This includes roles like field and sales agent on commission. </a:t>
            </a:r>
            <a:r>
              <a:rPr lang="en-US" sz="1300" dirty="0">
                <a:latin typeface="Overpass"/>
                <a:ea typeface="+mn-lt"/>
                <a:cs typeface="+mn-lt"/>
              </a:rPr>
              <a:t>In SSA, informal-sector distributors play a significant role in getting clean energy products to people but their work is often insecure and outside of the net of formal training (JMK). Outreach forums for young people who have obtained skills in the informal sector or vocational training </a:t>
            </a:r>
            <a:r>
              <a:rPr lang="en-US" sz="1300" dirty="0" err="1">
                <a:latin typeface="Overpass"/>
                <a:ea typeface="+mn-lt"/>
                <a:cs typeface="+mn-lt"/>
              </a:rPr>
              <a:t>centres</a:t>
            </a:r>
            <a:r>
              <a:rPr lang="en-US" sz="1300" dirty="0">
                <a:latin typeface="Overpass"/>
                <a:ea typeface="+mn-lt"/>
                <a:cs typeface="+mn-lt"/>
              </a:rPr>
              <a:t>, and databases of recent graduates and skilled workers, could help connect them to opportunities (</a:t>
            </a:r>
            <a:r>
              <a:rPr lang="en-US" sz="1300" dirty="0">
                <a:latin typeface="Overpass"/>
                <a:ea typeface="+mn-lt"/>
                <a:cs typeface="+mn-lt"/>
                <a:hlinkClick r:id="rId4"/>
              </a:rPr>
              <a:t>Shirley et al. 2020</a:t>
            </a:r>
            <a:r>
              <a:rPr lang="en-US" sz="1300" dirty="0">
                <a:latin typeface="Overpass"/>
                <a:ea typeface="+mn-lt"/>
                <a:cs typeface="+mn-lt"/>
              </a:rPr>
              <a:t>). Similarly, tr</a:t>
            </a:r>
            <a:r>
              <a:rPr lang="en-IN" sz="1300" dirty="0" err="1">
                <a:latin typeface="Overpass"/>
                <a:ea typeface="+mn-lt"/>
                <a:cs typeface="+mn-lt"/>
              </a:rPr>
              <a:t>aining</a:t>
            </a:r>
            <a:r>
              <a:rPr lang="en-IN" sz="1300" dirty="0">
                <a:latin typeface="Overpass"/>
                <a:ea typeface="+mn-lt"/>
                <a:cs typeface="+mn-lt"/>
              </a:rPr>
              <a:t> institutes need to be made more accessible for informal sector workers for example through outreach programmes and funded places (JMK). </a:t>
            </a:r>
          </a:p>
          <a:p>
            <a:endParaRPr lang="en-IN" sz="1300" dirty="0">
              <a:latin typeface="Overpass"/>
              <a:ea typeface="+mn-lt"/>
              <a:cs typeface="+mn-lt"/>
            </a:endParaRPr>
          </a:p>
          <a:p>
            <a:r>
              <a:rPr lang="en-US" sz="1300" b="1" dirty="0">
                <a:solidFill>
                  <a:srgbClr val="E1004E"/>
                </a:solidFill>
                <a:latin typeface="Overpass"/>
                <a:ea typeface="+mn-lt"/>
                <a:cs typeface="+mn-lt"/>
              </a:rPr>
              <a:t>4.5 Improving social protections and work standards for the informal sector to reduce job insecurity</a:t>
            </a:r>
          </a:p>
          <a:p>
            <a:r>
              <a:rPr lang="en-US" sz="1300" dirty="0">
                <a:latin typeface="Overpass"/>
                <a:ea typeface="+mn-lt"/>
                <a:cs typeface="+mn-lt"/>
              </a:rPr>
              <a:t>Given the precarity of the informal sector, industry associations, and other campaigning </a:t>
            </a:r>
            <a:r>
              <a:rPr lang="en-US" sz="1300" dirty="0" err="1">
                <a:latin typeface="Overpass"/>
                <a:ea typeface="+mn-lt"/>
                <a:cs typeface="+mn-lt"/>
              </a:rPr>
              <a:t>organisations</a:t>
            </a:r>
            <a:r>
              <a:rPr lang="en-US" sz="1300" dirty="0">
                <a:latin typeface="Overpass"/>
                <a:ea typeface="+mn-lt"/>
                <a:cs typeface="+mn-lt"/>
              </a:rPr>
              <a:t>, can help informal sector work in DRE to align with global and local </a:t>
            </a:r>
            <a:r>
              <a:rPr lang="en-US" sz="1300" u="sng" dirty="0">
                <a:latin typeface="Overpass"/>
                <a:ea typeface="+mn-lt"/>
                <a:cs typeface="+mn-lt"/>
              </a:rPr>
              <a:t>work standards and social protections </a:t>
            </a:r>
            <a:r>
              <a:rPr lang="en-US" sz="1300" dirty="0">
                <a:latin typeface="Overpass"/>
                <a:ea typeface="+mn-lt"/>
                <a:cs typeface="+mn-lt"/>
              </a:rPr>
              <a:t>(</a:t>
            </a:r>
            <a:r>
              <a:rPr lang="en-US" sz="1300" dirty="0">
                <a:latin typeface="Overpass"/>
                <a:ea typeface="+mn-lt"/>
                <a:cs typeface="+mn-lt"/>
                <a:hlinkClick r:id="rId4"/>
              </a:rPr>
              <a:t>Shirley et al. 2020</a:t>
            </a:r>
            <a:r>
              <a:rPr lang="en-US" sz="1300" dirty="0">
                <a:latin typeface="Overpass"/>
                <a:ea typeface="+mn-lt"/>
                <a:cs typeface="+mn-lt"/>
              </a:rPr>
              <a:t>). </a:t>
            </a:r>
            <a:r>
              <a:rPr lang="en-GB" sz="1300" dirty="0">
                <a:latin typeface="Overpass"/>
                <a:ea typeface="+mn-lt"/>
                <a:cs typeface="+mn-lt"/>
              </a:rPr>
              <a:t>Across SSA international standards often prevent hiring of local people with skills but no certification. Solutions are needed to ensure both inclusiveness of local talent and quality assurance (RS) as well as compatibility of standards across countries and regions, something that inhibits job mobility (SCGJ).</a:t>
            </a:r>
            <a:endParaRPr lang="en-US" sz="1300" dirty="0">
              <a:latin typeface="Overpass"/>
              <a:ea typeface="+mn-lt"/>
              <a:cs typeface="+mn-lt"/>
            </a:endParaRPr>
          </a:p>
          <a:p>
            <a:endParaRPr lang="en-GB" sz="1300" dirty="0">
              <a:latin typeface="Overpass"/>
              <a:ea typeface="+mn-lt"/>
              <a:cs typeface="+mn-lt"/>
            </a:endParaRPr>
          </a:p>
          <a:p>
            <a:endParaRPr lang="en-US" sz="1300" b="1" dirty="0">
              <a:solidFill>
                <a:srgbClr val="E1004E"/>
              </a:solidFill>
              <a:latin typeface="Overpass"/>
              <a:ea typeface="Calibri"/>
              <a:cs typeface="Calibri"/>
            </a:endParaRPr>
          </a:p>
          <a:p>
            <a:endParaRPr lang="en-US" sz="1300" dirty="0">
              <a:latin typeface="Overpass"/>
              <a:ea typeface="+mn-lt"/>
              <a:cs typeface="+mn-lt"/>
            </a:endParaRPr>
          </a:p>
          <a:p>
            <a:endParaRPr lang="en-GB" sz="1400" dirty="0">
              <a:latin typeface="Overpass"/>
              <a:ea typeface="+mn-lt"/>
              <a:cs typeface="+mn-lt"/>
            </a:endParaRPr>
          </a:p>
        </p:txBody>
      </p:sp>
      <p:sp>
        <p:nvSpPr>
          <p:cNvPr id="25" name="TextBox 24">
            <a:extLst>
              <a:ext uri="{FF2B5EF4-FFF2-40B4-BE49-F238E27FC236}">
                <a16:creationId xmlns:a16="http://schemas.microsoft.com/office/drawing/2014/main" id="{F6D677B3-CBD7-A8E0-121C-E1D031771490}"/>
              </a:ext>
            </a:extLst>
          </p:cNvPr>
          <p:cNvSpPr txBox="1"/>
          <p:nvPr/>
        </p:nvSpPr>
        <p:spPr>
          <a:xfrm>
            <a:off x="6784286" y="1556055"/>
            <a:ext cx="5026714" cy="3139321"/>
          </a:xfrm>
          <a:prstGeom prst="rect">
            <a:avLst/>
          </a:prstGeom>
          <a:noFill/>
        </p:spPr>
        <p:txBody>
          <a:bodyPr wrap="square" lIns="91440" tIns="45720" rIns="91440" bIns="45720" anchor="t">
            <a:spAutoFit/>
          </a:bodyPr>
          <a:lstStyle/>
          <a:p>
            <a:r>
              <a:rPr lang="en-GB" sz="1300" b="1" dirty="0">
                <a:solidFill>
                  <a:srgbClr val="E1004E"/>
                </a:solidFill>
                <a:latin typeface="Overpass"/>
                <a:ea typeface="+mn-lt"/>
                <a:cs typeface="+mn-lt"/>
              </a:rPr>
              <a:t>4.6 </a:t>
            </a:r>
            <a:r>
              <a:rPr lang="en-US" sz="1300" b="1" dirty="0">
                <a:solidFill>
                  <a:srgbClr val="E1004E"/>
                </a:solidFill>
                <a:latin typeface="Overpass"/>
                <a:ea typeface="+mn-lt"/>
                <a:cs typeface="+mn-lt"/>
              </a:rPr>
              <a:t>Building the skills and capacity of civil society </a:t>
            </a:r>
            <a:r>
              <a:rPr lang="en-US" sz="1300" b="1" dirty="0" err="1">
                <a:solidFill>
                  <a:srgbClr val="E1004E"/>
                </a:solidFill>
                <a:latin typeface="Overpass"/>
                <a:ea typeface="+mn-lt"/>
                <a:cs typeface="+mn-lt"/>
              </a:rPr>
              <a:t>organisations</a:t>
            </a:r>
            <a:r>
              <a:rPr lang="en-US" sz="1300" b="1" dirty="0">
                <a:solidFill>
                  <a:srgbClr val="E1004E"/>
                </a:solidFill>
                <a:latin typeface="Overpass"/>
                <a:ea typeface="+mn-lt"/>
                <a:cs typeface="+mn-lt"/>
              </a:rPr>
              <a:t> at a local level</a:t>
            </a:r>
          </a:p>
          <a:p>
            <a:r>
              <a:rPr lang="en-GB" sz="1300" dirty="0">
                <a:latin typeface="Overpass"/>
                <a:ea typeface="+mn-lt"/>
                <a:cs typeface="+mn-lt"/>
              </a:rPr>
              <a:t>The </a:t>
            </a:r>
            <a:r>
              <a:rPr lang="en-GB" sz="1300" u="sng" dirty="0">
                <a:latin typeface="Overpass"/>
                <a:ea typeface="+mn-lt"/>
                <a:cs typeface="+mn-lt"/>
              </a:rPr>
              <a:t>voice of local civil society </a:t>
            </a:r>
            <a:r>
              <a:rPr lang="en-GB" sz="1300" dirty="0">
                <a:latin typeface="Overpass"/>
                <a:ea typeface="+mn-lt"/>
                <a:cs typeface="+mn-lt"/>
              </a:rPr>
              <a:t>is often missing in conversations around skills  – this is needed so work can be informed by the needs of the people it serves and ensure value creation/retention at the local level. SELCO Foundation in India emphasised the importance of DRE implementers engaging with NGOs and CSOs on integrating energy access into their work, for example on livelihoods (HJ). New Energy Nexus Uganda have an organisational focus on building the skills of pre-existing social businesses, who already have a deep connection to and understanding of local needs, to become clean energy entrepreneurs and distributors. </a:t>
            </a:r>
          </a:p>
          <a:p>
            <a:endParaRPr lang="en-GB" sz="1400" dirty="0">
              <a:latin typeface="Overpass"/>
              <a:ea typeface="+mn-lt"/>
              <a:cs typeface="+mn-lt"/>
            </a:endParaRPr>
          </a:p>
          <a:p>
            <a:endParaRPr lang="en-GB" sz="1400" dirty="0">
              <a:latin typeface="Overpass"/>
            </a:endParaRPr>
          </a:p>
          <a:p>
            <a:endParaRPr lang="en-GB" sz="1400" dirty="0">
              <a:latin typeface="Overpass"/>
              <a:cs typeface="Calibri"/>
            </a:endParaRPr>
          </a:p>
        </p:txBody>
      </p:sp>
      <p:pic>
        <p:nvPicPr>
          <p:cNvPr id="28" name="Graphic 27" descr="Badge 4 with solid fill">
            <a:extLst>
              <a:ext uri="{FF2B5EF4-FFF2-40B4-BE49-F238E27FC236}">
                <a16:creationId xmlns:a16="http://schemas.microsoft.com/office/drawing/2014/main" id="{6F91AAB4-0E5A-899A-84EA-C7922CD4603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3892580" y="443817"/>
            <a:ext cx="646331" cy="646331"/>
          </a:xfrm>
          <a:prstGeom prst="rect">
            <a:avLst/>
          </a:prstGeom>
        </p:spPr>
      </p:pic>
      <p:sp>
        <p:nvSpPr>
          <p:cNvPr id="17" name="Rectangle 16">
            <a:extLst>
              <a:ext uri="{FF2B5EF4-FFF2-40B4-BE49-F238E27FC236}">
                <a16:creationId xmlns:a16="http://schemas.microsoft.com/office/drawing/2014/main" id="{31ADBAC3-EADF-0F9F-416C-E127125103D8}"/>
              </a:ext>
            </a:extLst>
          </p:cNvPr>
          <p:cNvSpPr/>
          <p:nvPr/>
        </p:nvSpPr>
        <p:spPr>
          <a:xfrm>
            <a:off x="0" y="6839954"/>
            <a:ext cx="12192000" cy="95693"/>
          </a:xfrm>
          <a:prstGeom prst="rect">
            <a:avLst/>
          </a:prstGeom>
          <a:solidFill>
            <a:srgbClr val="03E2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19" name="Rectangle 18">
            <a:extLst>
              <a:ext uri="{FF2B5EF4-FFF2-40B4-BE49-F238E27FC236}">
                <a16:creationId xmlns:a16="http://schemas.microsoft.com/office/drawing/2014/main" id="{69E8A48E-9B14-66B8-E5C0-9E86A8603406}"/>
              </a:ext>
            </a:extLst>
          </p:cNvPr>
          <p:cNvSpPr/>
          <p:nvPr/>
        </p:nvSpPr>
        <p:spPr>
          <a:xfrm rot="16200000">
            <a:off x="-3499150" y="3277496"/>
            <a:ext cx="7107297" cy="77296"/>
          </a:xfrm>
          <a:prstGeom prst="rect">
            <a:avLst/>
          </a:prstGeom>
          <a:solidFill>
            <a:srgbClr val="FF52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Tree>
    <p:extLst>
      <p:ext uri="{BB962C8B-B14F-4D97-AF65-F5344CB8AC3E}">
        <p14:creationId xmlns:p14="http://schemas.microsoft.com/office/powerpoint/2010/main" val="24549888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25C3C26-95B2-E140-90D0-EB05B574CA8A}"/>
              </a:ext>
            </a:extLst>
          </p:cNvPr>
          <p:cNvSpPr/>
          <p:nvPr/>
        </p:nvSpPr>
        <p:spPr>
          <a:xfrm>
            <a:off x="0" y="0"/>
            <a:ext cx="12191999" cy="6858000"/>
          </a:xfrm>
          <a:prstGeom prst="rect">
            <a:avLst/>
          </a:prstGeom>
          <a:solidFill>
            <a:srgbClr val="0141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1C4356FF-4B81-9E46-A085-30E3F7224736}"/>
              </a:ext>
            </a:extLst>
          </p:cNvPr>
          <p:cNvPicPr>
            <a:picLocks noChangeAspect="1"/>
          </p:cNvPicPr>
          <p:nvPr/>
        </p:nvPicPr>
        <p:blipFill>
          <a:blip r:embed="rId3"/>
          <a:stretch>
            <a:fillRect/>
          </a:stretch>
        </p:blipFill>
        <p:spPr>
          <a:xfrm>
            <a:off x="1" y="-21770"/>
            <a:ext cx="2040252" cy="2336760"/>
          </a:xfrm>
          <a:prstGeom prst="rect">
            <a:avLst/>
          </a:prstGeom>
        </p:spPr>
      </p:pic>
      <p:pic>
        <p:nvPicPr>
          <p:cNvPr id="12" name="Picture 11">
            <a:extLst>
              <a:ext uri="{FF2B5EF4-FFF2-40B4-BE49-F238E27FC236}">
                <a16:creationId xmlns:a16="http://schemas.microsoft.com/office/drawing/2014/main" id="{04BD5950-2558-514C-B033-F854BE49E33E}"/>
              </a:ext>
            </a:extLst>
          </p:cNvPr>
          <p:cNvPicPr>
            <a:picLocks noChangeAspect="1"/>
          </p:cNvPicPr>
          <p:nvPr/>
        </p:nvPicPr>
        <p:blipFill>
          <a:blip r:embed="rId4"/>
          <a:stretch>
            <a:fillRect/>
          </a:stretch>
        </p:blipFill>
        <p:spPr>
          <a:xfrm>
            <a:off x="341619" y="6262649"/>
            <a:ext cx="1135489" cy="323714"/>
          </a:xfrm>
          <a:prstGeom prst="rect">
            <a:avLst/>
          </a:prstGeom>
        </p:spPr>
      </p:pic>
      <p:sp>
        <p:nvSpPr>
          <p:cNvPr id="9" name="Rectangle 8">
            <a:extLst>
              <a:ext uri="{FF2B5EF4-FFF2-40B4-BE49-F238E27FC236}">
                <a16:creationId xmlns:a16="http://schemas.microsoft.com/office/drawing/2014/main" id="{2B0A4018-0A67-154A-9C0B-F0760C05C604}"/>
              </a:ext>
            </a:extLst>
          </p:cNvPr>
          <p:cNvSpPr/>
          <p:nvPr/>
        </p:nvSpPr>
        <p:spPr>
          <a:xfrm>
            <a:off x="0" y="6768934"/>
            <a:ext cx="12192000" cy="95693"/>
          </a:xfrm>
          <a:prstGeom prst="rect">
            <a:avLst/>
          </a:prstGeom>
          <a:solidFill>
            <a:srgbClr val="E100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11" name="TextBox 10">
            <a:extLst>
              <a:ext uri="{FF2B5EF4-FFF2-40B4-BE49-F238E27FC236}">
                <a16:creationId xmlns:a16="http://schemas.microsoft.com/office/drawing/2014/main" id="{3B5AA176-1E5F-CC3F-2377-192E5289FF00}"/>
              </a:ext>
            </a:extLst>
          </p:cNvPr>
          <p:cNvSpPr txBox="1"/>
          <p:nvPr/>
        </p:nvSpPr>
        <p:spPr>
          <a:xfrm>
            <a:off x="5812648" y="1716855"/>
            <a:ext cx="6034645" cy="5016758"/>
          </a:xfrm>
          <a:prstGeom prst="rect">
            <a:avLst/>
          </a:prstGeom>
          <a:noFill/>
        </p:spPr>
        <p:txBody>
          <a:bodyPr wrap="square" lIns="91440" tIns="45720" rIns="91440" bIns="45720" anchor="t">
            <a:spAutoFit/>
          </a:bodyPr>
          <a:lstStyle/>
          <a:p>
            <a:r>
              <a:rPr lang="en-US" sz="1600">
                <a:solidFill>
                  <a:schemeClr val="bg1"/>
                </a:solidFill>
                <a:latin typeface="Overpass"/>
              </a:rPr>
              <a:t>As an intermediary, New Energy Nexus Uganda (NENU, formerly Enventure Enterprises) plays a unique role helping local community-based organisations bring affordable renewable energy to their communities. NENU provides these grassroots organisations business training and mentoring, and credit to buy clean energy products such as solar lanterns, briquettes, water filters and cookstoves, which they sell at affordable prices to the locals. Once organisations have established a successful business model, they qualify for further support and larger loans to buy more products and invest in marketing and sales teams.</a:t>
            </a:r>
          </a:p>
          <a:p>
            <a:endParaRPr lang="en-US" sz="1600">
              <a:solidFill>
                <a:schemeClr val="bg1"/>
              </a:solidFill>
              <a:latin typeface="Overpass" panose="00000500000000000000" pitchFamily="2" charset="0"/>
            </a:endParaRPr>
          </a:p>
          <a:p>
            <a:r>
              <a:rPr lang="en-US" sz="1600">
                <a:solidFill>
                  <a:schemeClr val="bg1"/>
                </a:solidFill>
                <a:latin typeface="Overpass"/>
              </a:rPr>
              <a:t>The training includes a  three-day bootcamp on topics including finance, marketing, sales, accounting and management, support from mentors for a three-month period and links to peers through peer support groups and WhatsApp/Facebook. Other innovation from New Energy Nexus Uganda includes an offline bookkeeping app for small merchants and street vendors.</a:t>
            </a:r>
          </a:p>
          <a:p>
            <a:endParaRPr lang="en-US" sz="1600">
              <a:solidFill>
                <a:schemeClr val="bg1"/>
              </a:solidFill>
              <a:latin typeface="Overpass" panose="00000500000000000000" pitchFamily="2" charset="0"/>
            </a:endParaRPr>
          </a:p>
          <a:p>
            <a:pPr fontAlgn="base">
              <a:buFont typeface="Arial" panose="020B0604020202020204" pitchFamily="34" charset="0"/>
              <a:buChar char="•"/>
            </a:pPr>
            <a:endParaRPr lang="en-US" sz="1600" b="0" i="0">
              <a:solidFill>
                <a:srgbClr val="333333"/>
              </a:solidFill>
              <a:effectLst/>
              <a:latin typeface="Open Sans" panose="020B0606030504020204" pitchFamily="34" charset="0"/>
            </a:endParaRPr>
          </a:p>
          <a:p>
            <a:endParaRPr lang="en-US" sz="1600" strike="sngStrike">
              <a:solidFill>
                <a:schemeClr val="bg1"/>
              </a:solidFill>
              <a:latin typeface="Overpass" panose="00000500000000000000" pitchFamily="2" charset="0"/>
            </a:endParaRPr>
          </a:p>
        </p:txBody>
      </p:sp>
      <p:sp>
        <p:nvSpPr>
          <p:cNvPr id="16" name="TextBox 15">
            <a:extLst>
              <a:ext uri="{FF2B5EF4-FFF2-40B4-BE49-F238E27FC236}">
                <a16:creationId xmlns:a16="http://schemas.microsoft.com/office/drawing/2014/main" id="{5DC419E6-9834-839D-DA1B-E7112292B425}"/>
              </a:ext>
            </a:extLst>
          </p:cNvPr>
          <p:cNvSpPr txBox="1"/>
          <p:nvPr/>
        </p:nvSpPr>
        <p:spPr>
          <a:xfrm>
            <a:off x="257055" y="468230"/>
            <a:ext cx="1548886" cy="830997"/>
          </a:xfrm>
          <a:prstGeom prst="rect">
            <a:avLst/>
          </a:prstGeom>
          <a:noFill/>
        </p:spPr>
        <p:txBody>
          <a:bodyPr wrap="square" rtlCol="0">
            <a:spAutoFit/>
          </a:bodyPr>
          <a:lstStyle/>
          <a:p>
            <a:r>
              <a:rPr lang="en-US" sz="2400" b="1">
                <a:solidFill>
                  <a:schemeClr val="bg1"/>
                </a:solidFill>
                <a:latin typeface="Overpass" pitchFamily="2" charset="77"/>
              </a:rPr>
              <a:t>Case Study</a:t>
            </a:r>
          </a:p>
        </p:txBody>
      </p:sp>
      <p:pic>
        <p:nvPicPr>
          <p:cNvPr id="1026" name="Picture 2">
            <a:extLst>
              <a:ext uri="{FF2B5EF4-FFF2-40B4-BE49-F238E27FC236}">
                <a16:creationId xmlns:a16="http://schemas.microsoft.com/office/drawing/2014/main" id="{0908926F-5416-CB30-827D-05CB00F0F0EF}"/>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0953" t="-144" r="39350" b="212"/>
          <a:stretch/>
        </p:blipFill>
        <p:spPr bwMode="auto">
          <a:xfrm>
            <a:off x="1880835" y="1703582"/>
            <a:ext cx="3842132" cy="4342790"/>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AC05DC02-74F3-7251-8DCE-D74DB5A2D7DE}"/>
              </a:ext>
            </a:extLst>
          </p:cNvPr>
          <p:cNvSpPr txBox="1"/>
          <p:nvPr/>
        </p:nvSpPr>
        <p:spPr>
          <a:xfrm>
            <a:off x="2077965" y="505060"/>
            <a:ext cx="3646144" cy="1200329"/>
          </a:xfrm>
          <a:prstGeom prst="rect">
            <a:avLst/>
          </a:prstGeom>
          <a:noFill/>
        </p:spPr>
        <p:txBody>
          <a:bodyPr wrap="square" lIns="91440" tIns="45720" rIns="91440" bIns="45720" rtlCol="0" anchor="t">
            <a:spAutoFit/>
          </a:bodyPr>
          <a:lstStyle/>
          <a:p>
            <a:pPr algn="ctr"/>
            <a:r>
              <a:rPr lang="en-US" sz="2400" b="1">
                <a:solidFill>
                  <a:schemeClr val="bg1"/>
                </a:solidFill>
                <a:latin typeface="Overpass"/>
              </a:rPr>
              <a:t>Building the capacity of community businesses - NENU</a:t>
            </a:r>
          </a:p>
        </p:txBody>
      </p:sp>
    </p:spTree>
    <p:extLst>
      <p:ext uri="{BB962C8B-B14F-4D97-AF65-F5344CB8AC3E}">
        <p14:creationId xmlns:p14="http://schemas.microsoft.com/office/powerpoint/2010/main" val="38088315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25C3C26-95B2-E140-90D0-EB05B574CA8A}"/>
              </a:ext>
            </a:extLst>
          </p:cNvPr>
          <p:cNvSpPr/>
          <p:nvPr/>
        </p:nvSpPr>
        <p:spPr>
          <a:xfrm>
            <a:off x="0" y="6627"/>
            <a:ext cx="12191999" cy="6858000"/>
          </a:xfrm>
          <a:prstGeom prst="rect">
            <a:avLst/>
          </a:prstGeom>
          <a:solidFill>
            <a:srgbClr val="0141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1C4356FF-4B81-9E46-A085-30E3F7224736}"/>
              </a:ext>
            </a:extLst>
          </p:cNvPr>
          <p:cNvPicPr>
            <a:picLocks noChangeAspect="1"/>
          </p:cNvPicPr>
          <p:nvPr/>
        </p:nvPicPr>
        <p:blipFill>
          <a:blip r:embed="rId3"/>
          <a:stretch>
            <a:fillRect/>
          </a:stretch>
        </p:blipFill>
        <p:spPr>
          <a:xfrm>
            <a:off x="1" y="-21770"/>
            <a:ext cx="2040252" cy="2336760"/>
          </a:xfrm>
          <a:prstGeom prst="rect">
            <a:avLst/>
          </a:prstGeom>
        </p:spPr>
      </p:pic>
      <p:pic>
        <p:nvPicPr>
          <p:cNvPr id="12" name="Picture 11">
            <a:extLst>
              <a:ext uri="{FF2B5EF4-FFF2-40B4-BE49-F238E27FC236}">
                <a16:creationId xmlns:a16="http://schemas.microsoft.com/office/drawing/2014/main" id="{04BD5950-2558-514C-B033-F854BE49E33E}"/>
              </a:ext>
            </a:extLst>
          </p:cNvPr>
          <p:cNvPicPr>
            <a:picLocks noChangeAspect="1"/>
          </p:cNvPicPr>
          <p:nvPr/>
        </p:nvPicPr>
        <p:blipFill>
          <a:blip r:embed="rId4"/>
          <a:stretch>
            <a:fillRect/>
          </a:stretch>
        </p:blipFill>
        <p:spPr>
          <a:xfrm>
            <a:off x="341619" y="6262649"/>
            <a:ext cx="1135489" cy="323714"/>
          </a:xfrm>
          <a:prstGeom prst="rect">
            <a:avLst/>
          </a:prstGeom>
        </p:spPr>
      </p:pic>
      <p:sp>
        <p:nvSpPr>
          <p:cNvPr id="9" name="Rectangle 8">
            <a:extLst>
              <a:ext uri="{FF2B5EF4-FFF2-40B4-BE49-F238E27FC236}">
                <a16:creationId xmlns:a16="http://schemas.microsoft.com/office/drawing/2014/main" id="{2B0A4018-0A67-154A-9C0B-F0760C05C604}"/>
              </a:ext>
            </a:extLst>
          </p:cNvPr>
          <p:cNvSpPr/>
          <p:nvPr/>
        </p:nvSpPr>
        <p:spPr>
          <a:xfrm>
            <a:off x="0" y="6768934"/>
            <a:ext cx="12192000" cy="95693"/>
          </a:xfrm>
          <a:prstGeom prst="rect">
            <a:avLst/>
          </a:prstGeom>
          <a:solidFill>
            <a:srgbClr val="E100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11" name="TextBox 10">
            <a:extLst>
              <a:ext uri="{FF2B5EF4-FFF2-40B4-BE49-F238E27FC236}">
                <a16:creationId xmlns:a16="http://schemas.microsoft.com/office/drawing/2014/main" id="{3B5AA176-1E5F-CC3F-2377-192E5289FF00}"/>
              </a:ext>
            </a:extLst>
          </p:cNvPr>
          <p:cNvSpPr txBox="1"/>
          <p:nvPr/>
        </p:nvSpPr>
        <p:spPr>
          <a:xfrm>
            <a:off x="2336383" y="1711860"/>
            <a:ext cx="4585412" cy="4278094"/>
          </a:xfrm>
          <a:prstGeom prst="rect">
            <a:avLst/>
          </a:prstGeom>
          <a:noFill/>
        </p:spPr>
        <p:txBody>
          <a:bodyPr wrap="square" lIns="91440" tIns="45720" rIns="91440" bIns="45720" anchor="t">
            <a:spAutoFit/>
          </a:bodyPr>
          <a:lstStyle>
            <a:defPPr>
              <a:defRPr lang="en-US"/>
            </a:defPPr>
            <a:lvl1pPr>
              <a:defRPr sz="1600">
                <a:solidFill>
                  <a:schemeClr val="bg1"/>
                </a:solidFill>
                <a:latin typeface="Overpass" panose="00000500000000000000" pitchFamily="2" charset="0"/>
              </a:defRPr>
            </a:lvl1pPr>
          </a:lstStyle>
          <a:p>
            <a:r>
              <a:rPr lang="en-US">
                <a:latin typeface="Overpass"/>
              </a:rPr>
              <a:t>Mee Panyar is helping villages in rural Myanmar transition from diesel to solar power through inclusive hands-on technical training and community mobilisation programs. They empower communities to install and maintain their own solar microgrids, ensure that communities are supported to reliably operate the system, and maximise the benefits of electrification through local ownership. </a:t>
            </a:r>
            <a:endParaRPr lang="en-US"/>
          </a:p>
          <a:p>
            <a:endParaRPr lang="en-US"/>
          </a:p>
          <a:p>
            <a:r>
              <a:rPr lang="en-US">
                <a:latin typeface="Overpass"/>
              </a:rPr>
              <a:t>Mee Panyar </a:t>
            </a:r>
            <a:r>
              <a:rPr lang="en-GB">
                <a:latin typeface="Overpass"/>
              </a:rPr>
              <a:t>leverages the country’s 13,000 existing diesel mini grids as learning tools for rural electricians by </a:t>
            </a:r>
            <a:r>
              <a:rPr lang="en-US">
                <a:latin typeface="Overpass"/>
              </a:rPr>
              <a:t>training them to hybridise/ solarise their infrastructure, and also provides them with access to finance. Alongside the solar system, community members also work together to incubate emerging sustainable businesses, catalysing long-term economic development.</a:t>
            </a:r>
          </a:p>
        </p:txBody>
      </p:sp>
      <p:sp>
        <p:nvSpPr>
          <p:cNvPr id="17" name="TextBox 16">
            <a:extLst>
              <a:ext uri="{FF2B5EF4-FFF2-40B4-BE49-F238E27FC236}">
                <a16:creationId xmlns:a16="http://schemas.microsoft.com/office/drawing/2014/main" id="{5D26856C-0680-9E92-73FD-1867FA11CCDC}"/>
              </a:ext>
            </a:extLst>
          </p:cNvPr>
          <p:cNvSpPr txBox="1"/>
          <p:nvPr/>
        </p:nvSpPr>
        <p:spPr>
          <a:xfrm>
            <a:off x="2303253" y="600794"/>
            <a:ext cx="4476946" cy="830997"/>
          </a:xfrm>
          <a:prstGeom prst="rect">
            <a:avLst/>
          </a:prstGeom>
          <a:noFill/>
        </p:spPr>
        <p:txBody>
          <a:bodyPr wrap="square" rtlCol="0">
            <a:spAutoFit/>
          </a:bodyPr>
          <a:lstStyle/>
          <a:p>
            <a:pPr algn="ctr"/>
            <a:r>
              <a:rPr lang="en-US" sz="2400" b="1">
                <a:solidFill>
                  <a:schemeClr val="bg1"/>
                </a:solidFill>
                <a:latin typeface="Overpass" pitchFamily="2" charset="77"/>
              </a:rPr>
              <a:t>Upskilling for a just transition – Mee Panyar</a:t>
            </a:r>
          </a:p>
        </p:txBody>
      </p:sp>
      <p:sp>
        <p:nvSpPr>
          <p:cNvPr id="18" name="TextBox 17">
            <a:extLst>
              <a:ext uri="{FF2B5EF4-FFF2-40B4-BE49-F238E27FC236}">
                <a16:creationId xmlns:a16="http://schemas.microsoft.com/office/drawing/2014/main" id="{D699FCFD-CC17-FBB4-5D68-C51B68056F0C}"/>
              </a:ext>
            </a:extLst>
          </p:cNvPr>
          <p:cNvSpPr txBox="1"/>
          <p:nvPr/>
        </p:nvSpPr>
        <p:spPr>
          <a:xfrm>
            <a:off x="7499822" y="521281"/>
            <a:ext cx="4398009" cy="830997"/>
          </a:xfrm>
          <a:prstGeom prst="rect">
            <a:avLst/>
          </a:prstGeom>
          <a:noFill/>
        </p:spPr>
        <p:txBody>
          <a:bodyPr wrap="square" rtlCol="0">
            <a:spAutoFit/>
          </a:bodyPr>
          <a:lstStyle/>
          <a:p>
            <a:pPr algn="ctr"/>
            <a:r>
              <a:rPr lang="en-US" sz="2400" b="1">
                <a:solidFill>
                  <a:schemeClr val="bg1"/>
                </a:solidFill>
                <a:latin typeface="Overpass" pitchFamily="2" charset="77"/>
              </a:rPr>
              <a:t>Pollinate Group’s efforts towards digital inclusion </a:t>
            </a:r>
          </a:p>
        </p:txBody>
      </p:sp>
      <p:sp>
        <p:nvSpPr>
          <p:cNvPr id="19" name="TextBox 18">
            <a:extLst>
              <a:ext uri="{FF2B5EF4-FFF2-40B4-BE49-F238E27FC236}">
                <a16:creationId xmlns:a16="http://schemas.microsoft.com/office/drawing/2014/main" id="{C70D1D71-7FB3-640E-05DD-92A0906B433A}"/>
              </a:ext>
            </a:extLst>
          </p:cNvPr>
          <p:cNvSpPr txBox="1"/>
          <p:nvPr/>
        </p:nvSpPr>
        <p:spPr>
          <a:xfrm>
            <a:off x="257055" y="468230"/>
            <a:ext cx="1548886" cy="830997"/>
          </a:xfrm>
          <a:prstGeom prst="rect">
            <a:avLst/>
          </a:prstGeom>
          <a:noFill/>
        </p:spPr>
        <p:txBody>
          <a:bodyPr wrap="square" lIns="91440" tIns="45720" rIns="91440" bIns="45720" rtlCol="0" anchor="t">
            <a:spAutoFit/>
          </a:bodyPr>
          <a:lstStyle/>
          <a:p>
            <a:r>
              <a:rPr lang="en-US" sz="2400" b="1">
                <a:solidFill>
                  <a:schemeClr val="bg1"/>
                </a:solidFill>
                <a:latin typeface="Overpass"/>
              </a:rPr>
              <a:t>Case Studies</a:t>
            </a:r>
            <a:endParaRPr lang="en-US" sz="2400" b="1">
              <a:solidFill>
                <a:schemeClr val="bg1"/>
              </a:solidFill>
              <a:latin typeface="Overpass" pitchFamily="2" charset="77"/>
            </a:endParaRPr>
          </a:p>
        </p:txBody>
      </p:sp>
      <p:sp>
        <p:nvSpPr>
          <p:cNvPr id="22" name="TextBox 21">
            <a:extLst>
              <a:ext uri="{FF2B5EF4-FFF2-40B4-BE49-F238E27FC236}">
                <a16:creationId xmlns:a16="http://schemas.microsoft.com/office/drawing/2014/main" id="{4C6D5C8A-1D22-E665-8700-A5AD0077FDDB}"/>
              </a:ext>
            </a:extLst>
          </p:cNvPr>
          <p:cNvSpPr txBox="1"/>
          <p:nvPr/>
        </p:nvSpPr>
        <p:spPr>
          <a:xfrm>
            <a:off x="7499823" y="1652225"/>
            <a:ext cx="4398010" cy="4770537"/>
          </a:xfrm>
          <a:prstGeom prst="rect">
            <a:avLst/>
          </a:prstGeom>
          <a:noFill/>
        </p:spPr>
        <p:txBody>
          <a:bodyPr wrap="square">
            <a:spAutoFit/>
          </a:bodyPr>
          <a:lstStyle>
            <a:defPPr>
              <a:defRPr lang="en-US"/>
            </a:defPPr>
            <a:lvl1pPr>
              <a:defRPr sz="1600">
                <a:solidFill>
                  <a:schemeClr val="bg1"/>
                </a:solidFill>
                <a:latin typeface="Overpass" panose="00000500000000000000" pitchFamily="2" charset="0"/>
              </a:defRPr>
            </a:lvl1pPr>
          </a:lstStyle>
          <a:p>
            <a:r>
              <a:rPr lang="en-US"/>
              <a:t>Pollinate Group is a woman-led global social enterprise that brings access to clean and affordable energy products to neglected communities living in poverty in India and Nepal. Women from the most marginalized groups are empowered with the skills, knowledge and support to become clean energy entrepreneurs. </a:t>
            </a:r>
          </a:p>
          <a:p>
            <a:endParaRPr lang="en-US"/>
          </a:p>
          <a:p>
            <a:r>
              <a:rPr lang="en-US"/>
              <a:t>Pollinate recently launched an online Learning Management System which offers product training and on-the-job training in Hindi for the women entrepreneurs. For those without digital connectivity, Pollinate is in the process of procuring smartphones to facilitate access to the training system. Digital inclusion, especially in remote areas with marginalized communities, widens access to skills and green jobs.</a:t>
            </a:r>
          </a:p>
        </p:txBody>
      </p:sp>
    </p:spTree>
    <p:extLst>
      <p:ext uri="{BB962C8B-B14F-4D97-AF65-F5344CB8AC3E}">
        <p14:creationId xmlns:p14="http://schemas.microsoft.com/office/powerpoint/2010/main" val="24333975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76003A37-67FC-41EE-9028-8516C34DDB9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2529" y="6228178"/>
            <a:ext cx="1135489" cy="323714"/>
          </a:xfrm>
          <a:prstGeom prst="rect">
            <a:avLst/>
          </a:prstGeom>
        </p:spPr>
      </p:pic>
      <p:pic>
        <p:nvPicPr>
          <p:cNvPr id="18" name="Picture 17">
            <a:extLst>
              <a:ext uri="{FF2B5EF4-FFF2-40B4-BE49-F238E27FC236}">
                <a16:creationId xmlns:a16="http://schemas.microsoft.com/office/drawing/2014/main" id="{4CB6A7C0-0294-4D99-A6A7-EE7B9C6D3B0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2529" y="6228178"/>
            <a:ext cx="1135489" cy="323714"/>
          </a:xfrm>
          <a:prstGeom prst="rect">
            <a:avLst/>
          </a:prstGeom>
        </p:spPr>
      </p:pic>
      <p:sp>
        <p:nvSpPr>
          <p:cNvPr id="20" name="TextBox 19">
            <a:extLst>
              <a:ext uri="{FF2B5EF4-FFF2-40B4-BE49-F238E27FC236}">
                <a16:creationId xmlns:a16="http://schemas.microsoft.com/office/drawing/2014/main" id="{C6701E4B-2346-7CD7-FB2F-426386905903}"/>
              </a:ext>
            </a:extLst>
          </p:cNvPr>
          <p:cNvSpPr txBox="1"/>
          <p:nvPr/>
        </p:nvSpPr>
        <p:spPr>
          <a:xfrm>
            <a:off x="4543783" y="437093"/>
            <a:ext cx="6879127" cy="707886"/>
          </a:xfrm>
          <a:prstGeom prst="rect">
            <a:avLst/>
          </a:prstGeom>
          <a:noFill/>
        </p:spPr>
        <p:txBody>
          <a:bodyPr wrap="square">
            <a:spAutoFit/>
          </a:bodyPr>
          <a:lstStyle/>
          <a:p>
            <a:r>
              <a:rPr lang="en-US" sz="2000" b="1">
                <a:solidFill>
                  <a:srgbClr val="FF5236"/>
                </a:solidFill>
                <a:latin typeface="Overpass"/>
                <a:cs typeface="Calibri" panose="020F0502020204030204"/>
              </a:rPr>
              <a:t>Addressing barriers to participation in the DRE workforce for women</a:t>
            </a:r>
            <a:endParaRPr lang="en-US" sz="2000" b="1">
              <a:solidFill>
                <a:srgbClr val="FF5236"/>
              </a:solidFill>
              <a:latin typeface="Overpass" panose="00000500000000000000" pitchFamily="2" charset="0"/>
              <a:ea typeface="+mn-lt"/>
              <a:cs typeface="+mn-lt"/>
            </a:endParaRPr>
          </a:p>
        </p:txBody>
      </p:sp>
      <p:sp>
        <p:nvSpPr>
          <p:cNvPr id="22" name="TextBox 21">
            <a:extLst>
              <a:ext uri="{FF2B5EF4-FFF2-40B4-BE49-F238E27FC236}">
                <a16:creationId xmlns:a16="http://schemas.microsoft.com/office/drawing/2014/main" id="{9502DC75-DD86-74D6-F024-9494EFE2FD1E}"/>
              </a:ext>
            </a:extLst>
          </p:cNvPr>
          <p:cNvSpPr txBox="1"/>
          <p:nvPr/>
        </p:nvSpPr>
        <p:spPr>
          <a:xfrm>
            <a:off x="312591" y="190872"/>
            <a:ext cx="3463886" cy="954107"/>
          </a:xfrm>
          <a:prstGeom prst="rect">
            <a:avLst/>
          </a:prstGeom>
          <a:noFill/>
        </p:spPr>
        <p:txBody>
          <a:bodyPr wrap="square">
            <a:spAutoFit/>
          </a:bodyPr>
          <a:lstStyle/>
          <a:p>
            <a:r>
              <a:rPr lang="en-US" sz="2800" b="1">
                <a:solidFill>
                  <a:srgbClr val="0C3157"/>
                </a:solidFill>
                <a:latin typeface="Overpass"/>
              </a:rPr>
              <a:t>Solutions to </a:t>
            </a:r>
          </a:p>
          <a:p>
            <a:r>
              <a:rPr lang="en-US" sz="2800" b="1">
                <a:solidFill>
                  <a:srgbClr val="0C3157"/>
                </a:solidFill>
                <a:latin typeface="Overpass"/>
              </a:rPr>
              <a:t>close the skills gap:</a:t>
            </a:r>
          </a:p>
        </p:txBody>
      </p:sp>
      <p:sp>
        <p:nvSpPr>
          <p:cNvPr id="24" name="TextBox 23">
            <a:extLst>
              <a:ext uri="{FF2B5EF4-FFF2-40B4-BE49-F238E27FC236}">
                <a16:creationId xmlns:a16="http://schemas.microsoft.com/office/drawing/2014/main" id="{6C211092-1439-E984-5C10-C22A132CA7A0}"/>
              </a:ext>
            </a:extLst>
          </p:cNvPr>
          <p:cNvSpPr txBox="1"/>
          <p:nvPr/>
        </p:nvSpPr>
        <p:spPr>
          <a:xfrm>
            <a:off x="778138" y="1562884"/>
            <a:ext cx="5319008" cy="4185761"/>
          </a:xfrm>
          <a:prstGeom prst="rect">
            <a:avLst/>
          </a:prstGeom>
          <a:noFill/>
        </p:spPr>
        <p:txBody>
          <a:bodyPr wrap="square" lIns="91440" tIns="45720" rIns="91440" bIns="45720" anchor="t">
            <a:spAutoFit/>
          </a:bodyPr>
          <a:lstStyle/>
          <a:p>
            <a:r>
              <a:rPr lang="en-US" sz="1400" b="1">
                <a:solidFill>
                  <a:srgbClr val="E1004E"/>
                </a:solidFill>
                <a:latin typeface="Overpass"/>
                <a:cs typeface="Calibri"/>
              </a:rPr>
              <a:t>5.1 </a:t>
            </a:r>
            <a:r>
              <a:rPr lang="en-GB" sz="1400" b="1">
                <a:solidFill>
                  <a:srgbClr val="E1004E"/>
                </a:solidFill>
                <a:latin typeface="Overpass"/>
                <a:cs typeface="Calibri"/>
              </a:rPr>
              <a:t>Tackling the deep-rooted, systemic barriers that prevent women participating in the DRE workforce </a:t>
            </a:r>
          </a:p>
          <a:p>
            <a:r>
              <a:rPr lang="en-GB" sz="1400">
                <a:latin typeface="Overpass"/>
                <a:ea typeface="+mn-lt"/>
                <a:cs typeface="+mn-lt"/>
              </a:rPr>
              <a:t>Almost all enterprises we spoke to, across multiple geographies, mentioned specific challenges women face in accessing skills and job opportunities. At an enterprise level, companies have difficulty recruiting women, even if they have specific targets to do so (CM, Southern Africa). </a:t>
            </a:r>
            <a:endParaRPr lang="en-US" sz="1400">
              <a:latin typeface="Overpass"/>
              <a:ea typeface="+mn-lt"/>
              <a:cs typeface="+mn-lt"/>
            </a:endParaRPr>
          </a:p>
          <a:p>
            <a:endParaRPr lang="en-GB" sz="1400">
              <a:latin typeface="Overpass"/>
              <a:ea typeface="+mn-lt"/>
              <a:cs typeface="+mn-lt"/>
            </a:endParaRPr>
          </a:p>
          <a:p>
            <a:r>
              <a:rPr lang="en-GB" sz="1400">
                <a:latin typeface="Overpass"/>
                <a:ea typeface="+mn-lt"/>
                <a:cs typeface="+mn-lt"/>
              </a:rPr>
              <a:t>There are a wide range of practical, cultural and access barriers that women face in entering the DRE workforce.</a:t>
            </a:r>
            <a:r>
              <a:rPr lang="en-US" sz="1400">
                <a:latin typeface="Overpass"/>
                <a:ea typeface="+mn-lt"/>
                <a:cs typeface="+mn-lt"/>
              </a:rPr>
              <a:t> This includes 'eq</a:t>
            </a:r>
            <a:r>
              <a:rPr lang="en-GB" sz="1400">
                <a:latin typeface="Overpass"/>
                <a:ea typeface="+mn-lt"/>
                <a:cs typeface="+mn-lt"/>
              </a:rPr>
              <a:t>ual-pay legislation; policies to accommodate caregiving responsibilities and provide better work-life balance for all employees, such as parental leave and part-time work; access to education and training programmes through post- secondary courses, internships, scholarships and apprenticeships; and gender targets and quotas to ensure a critical mass of female employees at all levels of management, as well as in technical and operational roles’ (</a:t>
            </a:r>
            <a:r>
              <a:rPr lang="en-GB" sz="1400">
                <a:latin typeface="Overpass"/>
                <a:ea typeface="+mn-lt"/>
                <a:cs typeface="+mn-lt"/>
                <a:hlinkClick r:id="rId4"/>
              </a:rPr>
              <a:t>IRENA, 2021</a:t>
            </a:r>
            <a:r>
              <a:rPr lang="en-GB" sz="1400">
                <a:latin typeface="Overpass"/>
                <a:ea typeface="+mn-lt"/>
                <a:cs typeface="+mn-lt"/>
              </a:rPr>
              <a:t>)</a:t>
            </a:r>
            <a:endParaRPr lang="en-US" sz="1400">
              <a:latin typeface="Overpass"/>
            </a:endParaRPr>
          </a:p>
          <a:p>
            <a:endParaRPr lang="en-GB" sz="1400">
              <a:latin typeface="Overpass"/>
              <a:ea typeface="+mn-lt"/>
              <a:cs typeface="+mn-lt"/>
            </a:endParaRPr>
          </a:p>
        </p:txBody>
      </p:sp>
      <p:sp>
        <p:nvSpPr>
          <p:cNvPr id="25" name="TextBox 24">
            <a:extLst>
              <a:ext uri="{FF2B5EF4-FFF2-40B4-BE49-F238E27FC236}">
                <a16:creationId xmlns:a16="http://schemas.microsoft.com/office/drawing/2014/main" id="{F6D677B3-CBD7-A8E0-121C-E1D031771490}"/>
              </a:ext>
            </a:extLst>
          </p:cNvPr>
          <p:cNvSpPr txBox="1"/>
          <p:nvPr/>
        </p:nvSpPr>
        <p:spPr>
          <a:xfrm>
            <a:off x="6490181" y="1562739"/>
            <a:ext cx="5320819" cy="4616648"/>
          </a:xfrm>
          <a:prstGeom prst="rect">
            <a:avLst/>
          </a:prstGeom>
          <a:noFill/>
        </p:spPr>
        <p:txBody>
          <a:bodyPr wrap="square" lIns="91440" tIns="45720" rIns="91440" bIns="45720" anchor="t">
            <a:spAutoFit/>
          </a:bodyPr>
          <a:lstStyle/>
          <a:p>
            <a:r>
              <a:rPr lang="en-US" sz="1400" b="1">
                <a:solidFill>
                  <a:srgbClr val="E1004E"/>
                </a:solidFill>
                <a:latin typeface="Overpass"/>
                <a:ea typeface="+mn-lt"/>
                <a:cs typeface="+mn-lt"/>
              </a:rPr>
              <a:t>5.2 </a:t>
            </a:r>
            <a:r>
              <a:rPr lang="en-GB" sz="1400" b="1">
                <a:solidFill>
                  <a:srgbClr val="E1004E"/>
                </a:solidFill>
                <a:latin typeface="Overpass"/>
                <a:ea typeface="+mn-lt"/>
                <a:cs typeface="+mn-lt"/>
              </a:rPr>
              <a:t>Addressing the needs of rural women specifically </a:t>
            </a:r>
          </a:p>
          <a:p>
            <a:r>
              <a:rPr lang="en-GB" sz="1400">
                <a:latin typeface="Overpass"/>
                <a:ea typeface="+mn-lt"/>
                <a:cs typeface="+mn-lt"/>
              </a:rPr>
              <a:t>Across India, women are significantly underrepresented in the value chain and this is exacerbated by a clear wealth-divide in access to skills and qualifications, meaning the needs and circumstances of rural women are largely overlooked (FG1-SK). The barriers to access can be very different at different levels, for example sales functions in rural areas may be inaccessible without a vehicle or the ability to travel alone (FG1-CC, AJ). </a:t>
            </a:r>
            <a:r>
              <a:rPr lang="en-US" sz="1400">
                <a:latin typeface="Overpass"/>
                <a:ea typeface="+mn-lt"/>
                <a:cs typeface="+mn-lt"/>
              </a:rPr>
              <a:t> </a:t>
            </a:r>
            <a:endParaRPr lang="en-GB" sz="1400">
              <a:latin typeface="Overpass"/>
            </a:endParaRPr>
          </a:p>
          <a:p>
            <a:endParaRPr lang="en-GB" sz="1400" b="1">
              <a:solidFill>
                <a:srgbClr val="FF5236"/>
              </a:solidFill>
              <a:latin typeface="Overpass"/>
            </a:endParaRPr>
          </a:p>
          <a:p>
            <a:r>
              <a:rPr lang="en-GB" sz="1400" b="1">
                <a:solidFill>
                  <a:srgbClr val="E1004E"/>
                </a:solidFill>
                <a:latin typeface="Overpass"/>
                <a:ea typeface="+mn-lt"/>
                <a:cs typeface="+mn-lt"/>
              </a:rPr>
              <a:t>5.3 Partnerships between DRE companies and socially-focused NGOs</a:t>
            </a:r>
          </a:p>
          <a:p>
            <a:r>
              <a:rPr lang="en-GB" sz="1400">
                <a:latin typeface="Overpass"/>
                <a:ea typeface="+mn-lt"/>
                <a:cs typeface="+mn-lt"/>
              </a:rPr>
              <a:t>Companies can improve women’s access to the workforce by partnering with NGOs and community organisations, with strong pre-existing networks and an understanding of the specific challenges women face, who can support on community mobilisation, awareness-raising and dual co-financing (FG2-AS; </a:t>
            </a:r>
            <a:r>
              <a:rPr lang="en-GB" sz="1400">
                <a:latin typeface="Overpass"/>
                <a:ea typeface="+mn-lt"/>
                <a:cs typeface="+mn-lt"/>
                <a:hlinkClick r:id="rId4"/>
              </a:rPr>
              <a:t>IRENA, 2021</a:t>
            </a:r>
            <a:r>
              <a:rPr lang="en-GB" sz="1400">
                <a:latin typeface="Overpass"/>
                <a:ea typeface="+mn-lt"/>
                <a:cs typeface="+mn-lt"/>
              </a:rPr>
              <a:t>). For example, Promethean Power Systems, a social enterprise in India providing village-level refrigeration for small dairy farmers, has partnered with local development NGO Swayam Shikshan Prayog (SSP). SSP supports Promethean with recruitment of women within the operations, as well as providing the support and capacity building they need. </a:t>
            </a:r>
          </a:p>
          <a:p>
            <a:endParaRPr lang="en-GB" sz="1400">
              <a:latin typeface="Overpass"/>
              <a:cs typeface="Calibri"/>
            </a:endParaRPr>
          </a:p>
        </p:txBody>
      </p:sp>
      <p:pic>
        <p:nvPicPr>
          <p:cNvPr id="28" name="Graphic 27" descr="Badge 5 with solid fill">
            <a:extLst>
              <a:ext uri="{FF2B5EF4-FFF2-40B4-BE49-F238E27FC236}">
                <a16:creationId xmlns:a16="http://schemas.microsoft.com/office/drawing/2014/main" id="{6F91AAB4-0E5A-899A-84EA-C7922CD4603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3892580" y="443817"/>
            <a:ext cx="646331" cy="646331"/>
          </a:xfrm>
          <a:prstGeom prst="rect">
            <a:avLst/>
          </a:prstGeom>
        </p:spPr>
      </p:pic>
      <p:sp>
        <p:nvSpPr>
          <p:cNvPr id="17" name="Rectangle 16">
            <a:extLst>
              <a:ext uri="{FF2B5EF4-FFF2-40B4-BE49-F238E27FC236}">
                <a16:creationId xmlns:a16="http://schemas.microsoft.com/office/drawing/2014/main" id="{31ADBAC3-EADF-0F9F-416C-E127125103D8}"/>
              </a:ext>
            </a:extLst>
          </p:cNvPr>
          <p:cNvSpPr/>
          <p:nvPr/>
        </p:nvSpPr>
        <p:spPr>
          <a:xfrm>
            <a:off x="0" y="6839954"/>
            <a:ext cx="12192000" cy="95693"/>
          </a:xfrm>
          <a:prstGeom prst="rect">
            <a:avLst/>
          </a:prstGeom>
          <a:solidFill>
            <a:srgbClr val="03E2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19" name="Rectangle 18">
            <a:extLst>
              <a:ext uri="{FF2B5EF4-FFF2-40B4-BE49-F238E27FC236}">
                <a16:creationId xmlns:a16="http://schemas.microsoft.com/office/drawing/2014/main" id="{69E8A48E-9B14-66B8-E5C0-9E86A8603406}"/>
              </a:ext>
            </a:extLst>
          </p:cNvPr>
          <p:cNvSpPr/>
          <p:nvPr/>
        </p:nvSpPr>
        <p:spPr>
          <a:xfrm rot="16200000">
            <a:off x="-3499150" y="3277496"/>
            <a:ext cx="7107297" cy="77296"/>
          </a:xfrm>
          <a:prstGeom prst="rect">
            <a:avLst/>
          </a:prstGeom>
          <a:solidFill>
            <a:srgbClr val="FF52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Tree>
    <p:extLst>
      <p:ext uri="{BB962C8B-B14F-4D97-AF65-F5344CB8AC3E}">
        <p14:creationId xmlns:p14="http://schemas.microsoft.com/office/powerpoint/2010/main" val="34559026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76003A37-67FC-41EE-9028-8516C34DDB9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2529" y="6228178"/>
            <a:ext cx="1135489" cy="323714"/>
          </a:xfrm>
          <a:prstGeom prst="rect">
            <a:avLst/>
          </a:prstGeom>
        </p:spPr>
      </p:pic>
      <p:pic>
        <p:nvPicPr>
          <p:cNvPr id="18" name="Picture 17">
            <a:extLst>
              <a:ext uri="{FF2B5EF4-FFF2-40B4-BE49-F238E27FC236}">
                <a16:creationId xmlns:a16="http://schemas.microsoft.com/office/drawing/2014/main" id="{4CB6A7C0-0294-4D99-A6A7-EE7B9C6D3B0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2529" y="6228178"/>
            <a:ext cx="1135489" cy="323714"/>
          </a:xfrm>
          <a:prstGeom prst="rect">
            <a:avLst/>
          </a:prstGeom>
        </p:spPr>
      </p:pic>
      <p:sp>
        <p:nvSpPr>
          <p:cNvPr id="20" name="TextBox 19">
            <a:extLst>
              <a:ext uri="{FF2B5EF4-FFF2-40B4-BE49-F238E27FC236}">
                <a16:creationId xmlns:a16="http://schemas.microsoft.com/office/drawing/2014/main" id="{C6701E4B-2346-7CD7-FB2F-426386905903}"/>
              </a:ext>
            </a:extLst>
          </p:cNvPr>
          <p:cNvSpPr txBox="1"/>
          <p:nvPr/>
        </p:nvSpPr>
        <p:spPr>
          <a:xfrm>
            <a:off x="4543783" y="437093"/>
            <a:ext cx="6879127" cy="707886"/>
          </a:xfrm>
          <a:prstGeom prst="rect">
            <a:avLst/>
          </a:prstGeom>
          <a:noFill/>
        </p:spPr>
        <p:txBody>
          <a:bodyPr wrap="square">
            <a:spAutoFit/>
          </a:bodyPr>
          <a:lstStyle/>
          <a:p>
            <a:r>
              <a:rPr lang="en-US" sz="2000" b="1">
                <a:solidFill>
                  <a:srgbClr val="FF5236"/>
                </a:solidFill>
                <a:latin typeface="Overpass"/>
                <a:cs typeface="Calibri" panose="020F0502020204030204"/>
              </a:rPr>
              <a:t>Addressing barriers to participation in the DRE workforce for women - continued</a:t>
            </a:r>
            <a:endParaRPr lang="en-US" sz="2000" b="1">
              <a:solidFill>
                <a:srgbClr val="FF5236"/>
              </a:solidFill>
              <a:latin typeface="Overpass" panose="00000500000000000000" pitchFamily="2" charset="0"/>
              <a:ea typeface="+mn-lt"/>
              <a:cs typeface="+mn-lt"/>
            </a:endParaRPr>
          </a:p>
        </p:txBody>
      </p:sp>
      <p:sp>
        <p:nvSpPr>
          <p:cNvPr id="22" name="TextBox 21">
            <a:extLst>
              <a:ext uri="{FF2B5EF4-FFF2-40B4-BE49-F238E27FC236}">
                <a16:creationId xmlns:a16="http://schemas.microsoft.com/office/drawing/2014/main" id="{9502DC75-DD86-74D6-F024-9494EFE2FD1E}"/>
              </a:ext>
            </a:extLst>
          </p:cNvPr>
          <p:cNvSpPr txBox="1"/>
          <p:nvPr/>
        </p:nvSpPr>
        <p:spPr>
          <a:xfrm>
            <a:off x="312591" y="190872"/>
            <a:ext cx="3463886" cy="954107"/>
          </a:xfrm>
          <a:prstGeom prst="rect">
            <a:avLst/>
          </a:prstGeom>
          <a:noFill/>
        </p:spPr>
        <p:txBody>
          <a:bodyPr wrap="square">
            <a:spAutoFit/>
          </a:bodyPr>
          <a:lstStyle/>
          <a:p>
            <a:r>
              <a:rPr lang="en-US" sz="2800" b="1">
                <a:solidFill>
                  <a:srgbClr val="0C3157"/>
                </a:solidFill>
                <a:latin typeface="Overpass"/>
              </a:rPr>
              <a:t>Solutions to </a:t>
            </a:r>
          </a:p>
          <a:p>
            <a:r>
              <a:rPr lang="en-US" sz="2800" b="1">
                <a:solidFill>
                  <a:srgbClr val="0C3157"/>
                </a:solidFill>
                <a:latin typeface="Overpass"/>
              </a:rPr>
              <a:t>close the skills gap:</a:t>
            </a:r>
          </a:p>
        </p:txBody>
      </p:sp>
      <p:sp>
        <p:nvSpPr>
          <p:cNvPr id="24" name="TextBox 23">
            <a:extLst>
              <a:ext uri="{FF2B5EF4-FFF2-40B4-BE49-F238E27FC236}">
                <a16:creationId xmlns:a16="http://schemas.microsoft.com/office/drawing/2014/main" id="{6C211092-1439-E984-5C10-C22A132CA7A0}"/>
              </a:ext>
            </a:extLst>
          </p:cNvPr>
          <p:cNvSpPr txBox="1"/>
          <p:nvPr/>
        </p:nvSpPr>
        <p:spPr>
          <a:xfrm>
            <a:off x="951927" y="1521685"/>
            <a:ext cx="5319008" cy="3754874"/>
          </a:xfrm>
          <a:prstGeom prst="rect">
            <a:avLst/>
          </a:prstGeom>
          <a:noFill/>
        </p:spPr>
        <p:txBody>
          <a:bodyPr wrap="square" lIns="91440" tIns="45720" rIns="91440" bIns="45720" anchor="t">
            <a:spAutoFit/>
          </a:bodyPr>
          <a:lstStyle/>
          <a:p>
            <a:r>
              <a:rPr lang="en-US" sz="1400" b="1" dirty="0">
                <a:solidFill>
                  <a:srgbClr val="E1004E"/>
                </a:solidFill>
                <a:latin typeface="Overpass"/>
                <a:cs typeface="Calibri"/>
              </a:rPr>
              <a:t>5.4 </a:t>
            </a:r>
            <a:r>
              <a:rPr lang="en-GB" sz="1400" b="1" dirty="0">
                <a:solidFill>
                  <a:srgbClr val="E1004E"/>
                </a:solidFill>
                <a:latin typeface="Overpass"/>
                <a:cs typeface="Calibri"/>
              </a:rPr>
              <a:t>Supporting women practically and financially to access DRE training opportunities</a:t>
            </a:r>
          </a:p>
          <a:p>
            <a:r>
              <a:rPr lang="en-GB" sz="1400" dirty="0">
                <a:latin typeface="Overpass"/>
                <a:ea typeface="+mn-lt"/>
                <a:cs typeface="+mn-lt"/>
              </a:rPr>
              <a:t>Women in SSA often need additional practical and financial support to access training opportunities. SERC found that having a dedicated women-focused engineering programmes, with fully funded places, and the opportunity for women to sign up with their partners, has been necessary, although they still found it very hard to recruit rural women to this Nairobi-based course (SERC). Sometimes women are not able to attend training alone, so provision of group support is important (JMK).</a:t>
            </a:r>
            <a:endParaRPr lang="en-GB" sz="1400" dirty="0">
              <a:latin typeface="Overpass"/>
            </a:endParaRPr>
          </a:p>
          <a:p>
            <a:endParaRPr lang="en-GB" sz="1400" dirty="0">
              <a:latin typeface="Overpass" panose="00000500000000000000" pitchFamily="50" charset="0"/>
              <a:ea typeface="+mn-lt"/>
              <a:cs typeface="+mn-lt"/>
            </a:endParaRPr>
          </a:p>
          <a:p>
            <a:r>
              <a:rPr lang="en-GB" sz="1400" dirty="0">
                <a:latin typeface="Overpass"/>
                <a:ea typeface="+mn-lt"/>
                <a:cs typeface="+mn-lt"/>
              </a:rPr>
              <a:t>Building women’s confidence, self-esteem and interview skills are essential elements of levelling the playing field. In east Africa, a </a:t>
            </a:r>
            <a:r>
              <a:rPr lang="en-GB" sz="1400" u="sng" dirty="0">
                <a:latin typeface="Overpass"/>
                <a:ea typeface="+mn-lt"/>
                <a:cs typeface="+mn-lt"/>
              </a:rPr>
              <a:t>regional programme at tertiary level to prepare female students for the market</a:t>
            </a:r>
            <a:r>
              <a:rPr lang="en-GB" sz="1400" dirty="0">
                <a:latin typeface="Overpass"/>
                <a:ea typeface="+mn-lt"/>
                <a:cs typeface="+mn-lt"/>
              </a:rPr>
              <a:t> has been suggested (CM). </a:t>
            </a:r>
            <a:r>
              <a:rPr lang="en-US" sz="1400" dirty="0">
                <a:latin typeface="Overpass"/>
                <a:ea typeface="+mn-lt"/>
                <a:cs typeface="+mn-lt"/>
              </a:rPr>
              <a:t> </a:t>
            </a:r>
            <a:endParaRPr lang="en-GB" sz="1400" dirty="0">
              <a:latin typeface="Overpass"/>
              <a:ea typeface="+mn-lt"/>
              <a:cs typeface="+mn-lt"/>
            </a:endParaRPr>
          </a:p>
          <a:p>
            <a:endParaRPr lang="en-GB" sz="1400" dirty="0">
              <a:latin typeface="Overpass" panose="00000500000000000000" pitchFamily="50" charset="0"/>
              <a:ea typeface="+mn-lt"/>
              <a:cs typeface="+mn-lt"/>
            </a:endParaRPr>
          </a:p>
          <a:p>
            <a:endParaRPr lang="en-GB" sz="1400" dirty="0">
              <a:solidFill>
                <a:srgbClr val="000000"/>
              </a:solidFill>
              <a:latin typeface="Overpass" panose="00000500000000000000" pitchFamily="50" charset="0"/>
              <a:cs typeface="Calibri"/>
            </a:endParaRPr>
          </a:p>
        </p:txBody>
      </p:sp>
      <p:sp>
        <p:nvSpPr>
          <p:cNvPr id="25" name="TextBox 24">
            <a:extLst>
              <a:ext uri="{FF2B5EF4-FFF2-40B4-BE49-F238E27FC236}">
                <a16:creationId xmlns:a16="http://schemas.microsoft.com/office/drawing/2014/main" id="{F6D677B3-CBD7-A8E0-121C-E1D031771490}"/>
              </a:ext>
            </a:extLst>
          </p:cNvPr>
          <p:cNvSpPr txBox="1"/>
          <p:nvPr/>
        </p:nvSpPr>
        <p:spPr>
          <a:xfrm>
            <a:off x="948971" y="4997475"/>
            <a:ext cx="10928872" cy="2031325"/>
          </a:xfrm>
          <a:prstGeom prst="rect">
            <a:avLst/>
          </a:prstGeom>
          <a:noFill/>
        </p:spPr>
        <p:txBody>
          <a:bodyPr wrap="square" lIns="91440" tIns="45720" rIns="91440" bIns="45720" anchor="t">
            <a:spAutoFit/>
          </a:bodyPr>
          <a:lstStyle/>
          <a:p>
            <a:r>
              <a:rPr lang="en-GB" sz="1400" b="1" dirty="0">
                <a:solidFill>
                  <a:srgbClr val="E1004E"/>
                </a:solidFill>
                <a:latin typeface="Overpass"/>
                <a:cs typeface="Calibri"/>
              </a:rPr>
              <a:t>5.6 Building on existing gender-focused skills initiatives </a:t>
            </a:r>
          </a:p>
          <a:p>
            <a:r>
              <a:rPr lang="en-GB" sz="1400" dirty="0">
                <a:latin typeface="Overpass"/>
                <a:ea typeface="+mn-lt"/>
                <a:cs typeface="+mn-lt"/>
              </a:rPr>
              <a:t>There are a number of international initiatives focused on women's skills development for the DRE sector. The </a:t>
            </a:r>
            <a:r>
              <a:rPr lang="en-GB" sz="1400" dirty="0">
                <a:latin typeface="Overpass"/>
                <a:ea typeface="+mn-lt"/>
                <a:cs typeface="+mn-lt"/>
                <a:hlinkClick r:id="rId4"/>
              </a:rPr>
              <a:t>Women in Renewable Energy in Africa Network (W-REA)</a:t>
            </a:r>
            <a:r>
              <a:rPr lang="en-GB" sz="1400" dirty="0">
                <a:latin typeface="Overpass"/>
                <a:ea typeface="+mn-lt"/>
                <a:cs typeface="+mn-lt"/>
              </a:rPr>
              <a:t> is a mentoring programme launched by the International Finance Corporation in partnership with Global Women’s Network for the Energy Transition (GWNET) and Energy2Equal to address the gender gap in DRE and help especially mid-career women professionals through training for soft skills including leadership and management, networking support and career goals development (DR). ENEL Foundation and Sustainable Energy for All have collaborated on the </a:t>
            </a:r>
            <a:r>
              <a:rPr lang="en-GB" sz="1400" dirty="0">
                <a:latin typeface="Overpass"/>
                <a:ea typeface="+mn-lt"/>
                <a:cs typeface="+mn-lt"/>
                <a:hlinkClick r:id="rId5"/>
              </a:rPr>
              <a:t>Open Power Africa programme</a:t>
            </a:r>
            <a:r>
              <a:rPr lang="en-GB" sz="1400" dirty="0">
                <a:latin typeface="Overpass"/>
                <a:ea typeface="+mn-lt"/>
                <a:cs typeface="+mn-lt"/>
              </a:rPr>
              <a:t> to provide mentorships, job shadowing and technical training with a particular focus on women's participation. </a:t>
            </a:r>
          </a:p>
          <a:p>
            <a:endParaRPr lang="en-GB" sz="1400" b="1" dirty="0">
              <a:solidFill>
                <a:srgbClr val="FF5236"/>
              </a:solidFill>
              <a:latin typeface="Overpass"/>
            </a:endParaRPr>
          </a:p>
          <a:p>
            <a:endParaRPr lang="en-GB" sz="1400" dirty="0">
              <a:latin typeface="Overpass"/>
              <a:cs typeface="Calibri"/>
            </a:endParaRPr>
          </a:p>
        </p:txBody>
      </p:sp>
      <p:pic>
        <p:nvPicPr>
          <p:cNvPr id="28" name="Graphic 27" descr="Badge 5 with solid fill">
            <a:extLst>
              <a:ext uri="{FF2B5EF4-FFF2-40B4-BE49-F238E27FC236}">
                <a16:creationId xmlns:a16="http://schemas.microsoft.com/office/drawing/2014/main" id="{6F91AAB4-0E5A-899A-84EA-C7922CD46037}"/>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p:blipFill>
        <p:spPr>
          <a:xfrm>
            <a:off x="3892580" y="443817"/>
            <a:ext cx="646331" cy="646331"/>
          </a:xfrm>
          <a:prstGeom prst="rect">
            <a:avLst/>
          </a:prstGeom>
        </p:spPr>
      </p:pic>
      <p:sp>
        <p:nvSpPr>
          <p:cNvPr id="17" name="Rectangle 16">
            <a:extLst>
              <a:ext uri="{FF2B5EF4-FFF2-40B4-BE49-F238E27FC236}">
                <a16:creationId xmlns:a16="http://schemas.microsoft.com/office/drawing/2014/main" id="{31ADBAC3-EADF-0F9F-416C-E127125103D8}"/>
              </a:ext>
            </a:extLst>
          </p:cNvPr>
          <p:cNvSpPr/>
          <p:nvPr/>
        </p:nvSpPr>
        <p:spPr>
          <a:xfrm>
            <a:off x="0" y="6839954"/>
            <a:ext cx="12192000" cy="95693"/>
          </a:xfrm>
          <a:prstGeom prst="rect">
            <a:avLst/>
          </a:prstGeom>
          <a:solidFill>
            <a:srgbClr val="03E2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19" name="Rectangle 18">
            <a:extLst>
              <a:ext uri="{FF2B5EF4-FFF2-40B4-BE49-F238E27FC236}">
                <a16:creationId xmlns:a16="http://schemas.microsoft.com/office/drawing/2014/main" id="{69E8A48E-9B14-66B8-E5C0-9E86A8603406}"/>
              </a:ext>
            </a:extLst>
          </p:cNvPr>
          <p:cNvSpPr/>
          <p:nvPr/>
        </p:nvSpPr>
        <p:spPr>
          <a:xfrm rot="16200000">
            <a:off x="-3499150" y="3277496"/>
            <a:ext cx="7107297" cy="77296"/>
          </a:xfrm>
          <a:prstGeom prst="rect">
            <a:avLst/>
          </a:prstGeom>
          <a:solidFill>
            <a:srgbClr val="FF52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12" name="TextBox 11">
            <a:extLst>
              <a:ext uri="{FF2B5EF4-FFF2-40B4-BE49-F238E27FC236}">
                <a16:creationId xmlns:a16="http://schemas.microsoft.com/office/drawing/2014/main" id="{EFCA507C-CA0A-7ADE-F25F-3E62BF88A69A}"/>
              </a:ext>
            </a:extLst>
          </p:cNvPr>
          <p:cNvSpPr txBox="1"/>
          <p:nvPr/>
        </p:nvSpPr>
        <p:spPr>
          <a:xfrm>
            <a:off x="6499821" y="1093895"/>
            <a:ext cx="5151903" cy="3539430"/>
          </a:xfrm>
          <a:prstGeom prst="rect">
            <a:avLst/>
          </a:prstGeom>
          <a:noFill/>
        </p:spPr>
        <p:txBody>
          <a:bodyPr wrap="square" lIns="91440" tIns="45720" rIns="91440" bIns="45720" anchor="t">
            <a:spAutoFit/>
          </a:bodyPr>
          <a:lstStyle/>
          <a:p>
            <a:endParaRPr lang="en-GB" sz="1400">
              <a:latin typeface="Overpass"/>
              <a:ea typeface="+mn-lt"/>
              <a:cs typeface="+mn-lt"/>
            </a:endParaRPr>
          </a:p>
          <a:p>
            <a:endParaRPr lang="en-GB" sz="1400">
              <a:latin typeface="Overpass" panose="00000500000000000000" pitchFamily="50" charset="0"/>
              <a:ea typeface="+mn-lt"/>
              <a:cs typeface="+mn-lt"/>
            </a:endParaRPr>
          </a:p>
          <a:p>
            <a:r>
              <a:rPr lang="en-GB" sz="1400" b="1">
                <a:solidFill>
                  <a:srgbClr val="E1004E"/>
                </a:solidFill>
                <a:latin typeface="Overpass"/>
                <a:cs typeface="Calibri"/>
              </a:rPr>
              <a:t>5.5 Thinking outside the box to include women in rural value chains </a:t>
            </a:r>
          </a:p>
          <a:p>
            <a:r>
              <a:rPr lang="en-GB" sz="1400">
                <a:latin typeface="Overpass"/>
                <a:ea typeface="+mn-lt"/>
                <a:cs typeface="+mn-lt"/>
              </a:rPr>
              <a:t>Frontier Markets, in India, has a specific focus on overcoming barriers to women’s participation in the last-mile distribution of clean energy products. For example, they have created a ‘day-time darkroom’ to allow women sales agents to show the benefits of the solar lighting products during daylight hours. They also encourage companies to look beyond the traditional roles for rural women in the DRE value chain, such as sales agents and distributors, and also build their skill sets in areas like data collection, maintenance and service provision to give women a broader skills base and a strong incentive structure (FG-FM).</a:t>
            </a:r>
            <a:endParaRPr lang="en-GB" sz="1400">
              <a:latin typeface="Overpass"/>
            </a:endParaRPr>
          </a:p>
          <a:p>
            <a:endParaRPr lang="en-GB" sz="1400">
              <a:latin typeface="Overpass"/>
              <a:ea typeface="+mn-lt"/>
              <a:cs typeface="+mn-lt"/>
            </a:endParaRPr>
          </a:p>
        </p:txBody>
      </p:sp>
    </p:spTree>
    <p:extLst>
      <p:ext uri="{BB962C8B-B14F-4D97-AF65-F5344CB8AC3E}">
        <p14:creationId xmlns:p14="http://schemas.microsoft.com/office/powerpoint/2010/main" val="42764085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25C3C26-95B2-E140-90D0-EB05B574CA8A}"/>
              </a:ext>
            </a:extLst>
          </p:cNvPr>
          <p:cNvSpPr/>
          <p:nvPr/>
        </p:nvSpPr>
        <p:spPr>
          <a:xfrm>
            <a:off x="0" y="0"/>
            <a:ext cx="12191999" cy="6858000"/>
          </a:xfrm>
          <a:prstGeom prst="rect">
            <a:avLst/>
          </a:prstGeom>
          <a:solidFill>
            <a:srgbClr val="0141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1C4356FF-4B81-9E46-A085-30E3F7224736}"/>
              </a:ext>
            </a:extLst>
          </p:cNvPr>
          <p:cNvPicPr>
            <a:picLocks noChangeAspect="1"/>
          </p:cNvPicPr>
          <p:nvPr/>
        </p:nvPicPr>
        <p:blipFill>
          <a:blip r:embed="rId3"/>
          <a:stretch>
            <a:fillRect/>
          </a:stretch>
        </p:blipFill>
        <p:spPr>
          <a:xfrm>
            <a:off x="1" y="-21770"/>
            <a:ext cx="2040252" cy="2336760"/>
          </a:xfrm>
          <a:prstGeom prst="rect">
            <a:avLst/>
          </a:prstGeom>
        </p:spPr>
      </p:pic>
      <p:pic>
        <p:nvPicPr>
          <p:cNvPr id="12" name="Picture 11">
            <a:extLst>
              <a:ext uri="{FF2B5EF4-FFF2-40B4-BE49-F238E27FC236}">
                <a16:creationId xmlns:a16="http://schemas.microsoft.com/office/drawing/2014/main" id="{04BD5950-2558-514C-B033-F854BE49E33E}"/>
              </a:ext>
            </a:extLst>
          </p:cNvPr>
          <p:cNvPicPr>
            <a:picLocks noChangeAspect="1"/>
          </p:cNvPicPr>
          <p:nvPr/>
        </p:nvPicPr>
        <p:blipFill>
          <a:blip r:embed="rId4"/>
          <a:stretch>
            <a:fillRect/>
          </a:stretch>
        </p:blipFill>
        <p:spPr>
          <a:xfrm>
            <a:off x="341619" y="6262649"/>
            <a:ext cx="1135489" cy="323714"/>
          </a:xfrm>
          <a:prstGeom prst="rect">
            <a:avLst/>
          </a:prstGeom>
        </p:spPr>
      </p:pic>
      <p:sp>
        <p:nvSpPr>
          <p:cNvPr id="9" name="Rectangle 8">
            <a:extLst>
              <a:ext uri="{FF2B5EF4-FFF2-40B4-BE49-F238E27FC236}">
                <a16:creationId xmlns:a16="http://schemas.microsoft.com/office/drawing/2014/main" id="{2B0A4018-0A67-154A-9C0B-F0760C05C604}"/>
              </a:ext>
            </a:extLst>
          </p:cNvPr>
          <p:cNvSpPr/>
          <p:nvPr/>
        </p:nvSpPr>
        <p:spPr>
          <a:xfrm>
            <a:off x="0" y="6768934"/>
            <a:ext cx="12192000" cy="95693"/>
          </a:xfrm>
          <a:prstGeom prst="rect">
            <a:avLst/>
          </a:prstGeom>
          <a:solidFill>
            <a:srgbClr val="E100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11" name="TextBox 10">
            <a:extLst>
              <a:ext uri="{FF2B5EF4-FFF2-40B4-BE49-F238E27FC236}">
                <a16:creationId xmlns:a16="http://schemas.microsoft.com/office/drawing/2014/main" id="{3B5AA176-1E5F-CC3F-2377-192E5289FF00}"/>
              </a:ext>
            </a:extLst>
          </p:cNvPr>
          <p:cNvSpPr txBox="1"/>
          <p:nvPr/>
        </p:nvSpPr>
        <p:spPr>
          <a:xfrm>
            <a:off x="5802015" y="623989"/>
            <a:ext cx="6135549" cy="5509200"/>
          </a:xfrm>
          <a:prstGeom prst="rect">
            <a:avLst/>
          </a:prstGeom>
          <a:noFill/>
        </p:spPr>
        <p:txBody>
          <a:bodyPr wrap="square" lIns="91440" tIns="45720" rIns="91440" bIns="45720" anchor="t">
            <a:spAutoFit/>
          </a:bodyPr>
          <a:lstStyle/>
          <a:p>
            <a:r>
              <a:rPr lang="en-US" sz="1600">
                <a:solidFill>
                  <a:schemeClr val="bg1"/>
                </a:solidFill>
                <a:latin typeface="Overpass"/>
              </a:rPr>
              <a:t>Shifting cultures and intentionally removing biases is an important step to empowering women and enabling their increased participation in the DRE workforce. Frontier Markets (FM) in India is addressing this by tackling what they see as the ‘acceptance/dependency’ culture of rural Indian women.</a:t>
            </a:r>
          </a:p>
          <a:p>
            <a:endParaRPr lang="en-US" sz="1600">
              <a:solidFill>
                <a:schemeClr val="bg1"/>
              </a:solidFill>
              <a:latin typeface="Overpass" panose="00000500000000000000" pitchFamily="2" charset="0"/>
            </a:endParaRPr>
          </a:p>
          <a:p>
            <a:r>
              <a:rPr lang="en-US" sz="1600">
                <a:solidFill>
                  <a:schemeClr val="bg1"/>
                </a:solidFill>
                <a:latin typeface="Overpass"/>
              </a:rPr>
              <a:t>FM trains women, the Solar Sahelis, in marketing, finance and record keeping - and recently technical skills through an e-commerce app - and gives them access to affordable finance and a range of products to sell. The Sahelis go on to become solar sales agents and undertake small repairs. This is the first significant income for many sahelis, and they take great pride in the enhanced reputation it brings to them and their families. They enjoy the opportunity to make their own choices on spending, and the freedom of not having to ask their husbands for money.</a:t>
            </a:r>
          </a:p>
          <a:p>
            <a:endParaRPr lang="en-US" sz="1600">
              <a:solidFill>
                <a:schemeClr val="bg1"/>
              </a:solidFill>
              <a:latin typeface="Overpass" panose="00000500000000000000" pitchFamily="2" charset="0"/>
            </a:endParaRPr>
          </a:p>
          <a:p>
            <a:r>
              <a:rPr lang="en-US" sz="1600">
                <a:solidFill>
                  <a:schemeClr val="bg1"/>
                </a:solidFill>
                <a:latin typeface="Overpass"/>
              </a:rPr>
              <a:t>FM works in partnership with governments and NGOs which help the sahelis form Self Help Groups (SHGs) to encourage mutual aid, help access banks and public services, set up enterprises and in some cases, maintain their own funds which are available as loans, making the sahelis more independent. </a:t>
            </a:r>
            <a:endParaRPr lang="en-US" sz="1600">
              <a:solidFill>
                <a:schemeClr val="bg1"/>
              </a:solidFill>
              <a:latin typeface="Overpass" panose="00000500000000000000" pitchFamily="2" charset="0"/>
            </a:endParaRPr>
          </a:p>
          <a:p>
            <a:endParaRPr lang="en-US" sz="1600">
              <a:solidFill>
                <a:schemeClr val="bg1"/>
              </a:solidFill>
              <a:latin typeface="Overpass"/>
            </a:endParaRPr>
          </a:p>
        </p:txBody>
      </p:sp>
      <p:sp>
        <p:nvSpPr>
          <p:cNvPr id="16" name="TextBox 15">
            <a:extLst>
              <a:ext uri="{FF2B5EF4-FFF2-40B4-BE49-F238E27FC236}">
                <a16:creationId xmlns:a16="http://schemas.microsoft.com/office/drawing/2014/main" id="{5DC419E6-9834-839D-DA1B-E7112292B425}"/>
              </a:ext>
            </a:extLst>
          </p:cNvPr>
          <p:cNvSpPr txBox="1"/>
          <p:nvPr/>
        </p:nvSpPr>
        <p:spPr>
          <a:xfrm>
            <a:off x="257055" y="468230"/>
            <a:ext cx="1548886" cy="830997"/>
          </a:xfrm>
          <a:prstGeom prst="rect">
            <a:avLst/>
          </a:prstGeom>
          <a:noFill/>
        </p:spPr>
        <p:txBody>
          <a:bodyPr wrap="square" rtlCol="0">
            <a:spAutoFit/>
          </a:bodyPr>
          <a:lstStyle/>
          <a:p>
            <a:r>
              <a:rPr lang="en-US" sz="2400" b="1">
                <a:solidFill>
                  <a:schemeClr val="bg1"/>
                </a:solidFill>
                <a:latin typeface="Overpass" pitchFamily="2" charset="77"/>
              </a:rPr>
              <a:t>Case Study</a:t>
            </a:r>
          </a:p>
        </p:txBody>
      </p:sp>
      <p:sp>
        <p:nvSpPr>
          <p:cNvPr id="17" name="TextBox 16">
            <a:extLst>
              <a:ext uri="{FF2B5EF4-FFF2-40B4-BE49-F238E27FC236}">
                <a16:creationId xmlns:a16="http://schemas.microsoft.com/office/drawing/2014/main" id="{5D26856C-0680-9E92-73FD-1867FA11CCDC}"/>
              </a:ext>
            </a:extLst>
          </p:cNvPr>
          <p:cNvSpPr txBox="1"/>
          <p:nvPr/>
        </p:nvSpPr>
        <p:spPr>
          <a:xfrm>
            <a:off x="2137584" y="622059"/>
            <a:ext cx="3699325" cy="830997"/>
          </a:xfrm>
          <a:prstGeom prst="rect">
            <a:avLst/>
          </a:prstGeom>
          <a:noFill/>
        </p:spPr>
        <p:txBody>
          <a:bodyPr wrap="square" rtlCol="0">
            <a:spAutoFit/>
          </a:bodyPr>
          <a:lstStyle/>
          <a:p>
            <a:pPr algn="ctr"/>
            <a:r>
              <a:rPr lang="en-US" sz="2400" b="1">
                <a:solidFill>
                  <a:schemeClr val="bg1"/>
                </a:solidFill>
                <a:latin typeface="Overpass" pitchFamily="2" charset="77"/>
              </a:rPr>
              <a:t>Frontier Markets creating cultural shifts </a:t>
            </a:r>
          </a:p>
        </p:txBody>
      </p:sp>
      <p:pic>
        <p:nvPicPr>
          <p:cNvPr id="10" name="Picture 2">
            <a:extLst>
              <a:ext uri="{FF2B5EF4-FFF2-40B4-BE49-F238E27FC236}">
                <a16:creationId xmlns:a16="http://schemas.microsoft.com/office/drawing/2014/main" id="{4752B7FF-0841-0DE8-BEBE-80A9B87E4856}"/>
              </a:ext>
            </a:extLst>
          </p:cNvPr>
          <p:cNvPicPr>
            <a:picLocks noChangeAspect="1"/>
          </p:cNvPicPr>
          <p:nvPr/>
        </p:nvPicPr>
        <p:blipFill>
          <a:blip r:embed="rId5"/>
          <a:stretch>
            <a:fillRect/>
          </a:stretch>
        </p:blipFill>
        <p:spPr>
          <a:xfrm>
            <a:off x="1495033" y="2122825"/>
            <a:ext cx="4263441" cy="2838261"/>
          </a:xfrm>
          <a:prstGeom prst="rect">
            <a:avLst/>
          </a:prstGeom>
        </p:spPr>
      </p:pic>
    </p:spTree>
    <p:extLst>
      <p:ext uri="{BB962C8B-B14F-4D97-AF65-F5344CB8AC3E}">
        <p14:creationId xmlns:p14="http://schemas.microsoft.com/office/powerpoint/2010/main" val="5690827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25C3C26-95B2-E140-90D0-EB05B574CA8A}"/>
              </a:ext>
            </a:extLst>
          </p:cNvPr>
          <p:cNvSpPr/>
          <p:nvPr/>
        </p:nvSpPr>
        <p:spPr>
          <a:xfrm>
            <a:off x="0" y="0"/>
            <a:ext cx="12191999" cy="6858000"/>
          </a:xfrm>
          <a:prstGeom prst="rect">
            <a:avLst/>
          </a:prstGeom>
          <a:solidFill>
            <a:srgbClr val="0141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1C4356FF-4B81-9E46-A085-30E3F7224736}"/>
              </a:ext>
            </a:extLst>
          </p:cNvPr>
          <p:cNvPicPr>
            <a:picLocks noChangeAspect="1"/>
          </p:cNvPicPr>
          <p:nvPr/>
        </p:nvPicPr>
        <p:blipFill>
          <a:blip r:embed="rId3"/>
          <a:stretch>
            <a:fillRect/>
          </a:stretch>
        </p:blipFill>
        <p:spPr>
          <a:xfrm>
            <a:off x="1" y="-21770"/>
            <a:ext cx="2040252" cy="2336760"/>
          </a:xfrm>
          <a:prstGeom prst="rect">
            <a:avLst/>
          </a:prstGeom>
        </p:spPr>
      </p:pic>
      <p:pic>
        <p:nvPicPr>
          <p:cNvPr id="12" name="Picture 11">
            <a:extLst>
              <a:ext uri="{FF2B5EF4-FFF2-40B4-BE49-F238E27FC236}">
                <a16:creationId xmlns:a16="http://schemas.microsoft.com/office/drawing/2014/main" id="{04BD5950-2558-514C-B033-F854BE49E33E}"/>
              </a:ext>
            </a:extLst>
          </p:cNvPr>
          <p:cNvPicPr>
            <a:picLocks noChangeAspect="1"/>
          </p:cNvPicPr>
          <p:nvPr/>
        </p:nvPicPr>
        <p:blipFill>
          <a:blip r:embed="rId4"/>
          <a:stretch>
            <a:fillRect/>
          </a:stretch>
        </p:blipFill>
        <p:spPr>
          <a:xfrm>
            <a:off x="341619" y="6262649"/>
            <a:ext cx="1135489" cy="323714"/>
          </a:xfrm>
          <a:prstGeom prst="rect">
            <a:avLst/>
          </a:prstGeom>
        </p:spPr>
      </p:pic>
      <p:sp>
        <p:nvSpPr>
          <p:cNvPr id="9" name="Rectangle 8">
            <a:extLst>
              <a:ext uri="{FF2B5EF4-FFF2-40B4-BE49-F238E27FC236}">
                <a16:creationId xmlns:a16="http://schemas.microsoft.com/office/drawing/2014/main" id="{2B0A4018-0A67-154A-9C0B-F0760C05C604}"/>
              </a:ext>
            </a:extLst>
          </p:cNvPr>
          <p:cNvSpPr/>
          <p:nvPr/>
        </p:nvSpPr>
        <p:spPr>
          <a:xfrm>
            <a:off x="0" y="6768934"/>
            <a:ext cx="12192000" cy="95693"/>
          </a:xfrm>
          <a:prstGeom prst="rect">
            <a:avLst/>
          </a:prstGeom>
          <a:solidFill>
            <a:srgbClr val="E100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11" name="TextBox 10">
            <a:extLst>
              <a:ext uri="{FF2B5EF4-FFF2-40B4-BE49-F238E27FC236}">
                <a16:creationId xmlns:a16="http://schemas.microsoft.com/office/drawing/2014/main" id="{3B5AA176-1E5F-CC3F-2377-192E5289FF00}"/>
              </a:ext>
            </a:extLst>
          </p:cNvPr>
          <p:cNvSpPr txBox="1"/>
          <p:nvPr/>
        </p:nvSpPr>
        <p:spPr>
          <a:xfrm>
            <a:off x="2190977" y="1638973"/>
            <a:ext cx="4714472" cy="4524315"/>
          </a:xfrm>
          <a:prstGeom prst="rect">
            <a:avLst/>
          </a:prstGeom>
          <a:noFill/>
        </p:spPr>
        <p:txBody>
          <a:bodyPr wrap="square">
            <a:spAutoFit/>
          </a:bodyPr>
          <a:lstStyle>
            <a:defPPr>
              <a:defRPr lang="en-US"/>
            </a:defPPr>
            <a:lvl1pPr>
              <a:defRPr sz="1600">
                <a:solidFill>
                  <a:schemeClr val="bg1"/>
                </a:solidFill>
                <a:latin typeface="Overpass" panose="00000500000000000000" pitchFamily="2" charset="0"/>
              </a:defRPr>
            </a:lvl1pPr>
          </a:lstStyle>
          <a:p>
            <a:r>
              <a:rPr lang="en-US" dirty="0"/>
              <a:t>The ‘</a:t>
            </a:r>
            <a:r>
              <a:rPr lang="en-US" dirty="0" err="1"/>
              <a:t>Bleaglee</a:t>
            </a:r>
            <a:r>
              <a:rPr lang="en-US" dirty="0"/>
              <a:t> </a:t>
            </a:r>
            <a:r>
              <a:rPr lang="en-US" dirty="0" err="1"/>
              <a:t>EnergySkills</a:t>
            </a:r>
            <a:r>
              <a:rPr lang="en-US" dirty="0"/>
              <a:t>’ is a women-led initiative, training women and youth between the ages of 18 and 35 in energy skills, in Cameroon, Nigeria and Mozambique. The training covers production, operation, installation, maintenance, distribution and repairs of renewable energy systems as well as climate-smart agriculture. </a:t>
            </a:r>
            <a:r>
              <a:rPr lang="en-US" dirty="0" err="1"/>
              <a:t>Bleaglee</a:t>
            </a:r>
            <a:r>
              <a:rPr lang="en-US" dirty="0"/>
              <a:t> </a:t>
            </a:r>
            <a:r>
              <a:rPr lang="en-US" dirty="0" err="1"/>
              <a:t>EnergySkills</a:t>
            </a:r>
            <a:r>
              <a:rPr lang="en-US" dirty="0"/>
              <a:t> works with locally rooted women groups for the training, and partners with energy companies for job placements of trainees, improving entrepreneurship and gender equality. Rural women, the </a:t>
            </a:r>
            <a:r>
              <a:rPr lang="en-US" dirty="0" err="1"/>
              <a:t>Mamapreneurs</a:t>
            </a:r>
            <a:r>
              <a:rPr lang="en-US" dirty="0"/>
              <a:t>, also receive training, resources and on-going mentorship to own and operate renewable energy businesses in their communities.</a:t>
            </a:r>
          </a:p>
          <a:p>
            <a:endParaRPr lang="en-US" dirty="0"/>
          </a:p>
          <a:p>
            <a:r>
              <a:rPr lang="en-US" dirty="0"/>
              <a:t>The trained women run and manage their own community training </a:t>
            </a:r>
            <a:r>
              <a:rPr lang="en-US" dirty="0" err="1"/>
              <a:t>centres</a:t>
            </a:r>
            <a:r>
              <a:rPr lang="en-US" dirty="0"/>
              <a:t>, bringing down the cost of training and making the </a:t>
            </a:r>
            <a:r>
              <a:rPr lang="en-US" dirty="0" err="1"/>
              <a:t>programme</a:t>
            </a:r>
            <a:r>
              <a:rPr lang="en-US" dirty="0"/>
              <a:t> more accessible. </a:t>
            </a:r>
          </a:p>
        </p:txBody>
      </p:sp>
      <p:sp>
        <p:nvSpPr>
          <p:cNvPr id="17" name="TextBox 16">
            <a:extLst>
              <a:ext uri="{FF2B5EF4-FFF2-40B4-BE49-F238E27FC236}">
                <a16:creationId xmlns:a16="http://schemas.microsoft.com/office/drawing/2014/main" id="{5D26856C-0680-9E92-73FD-1867FA11CCDC}"/>
              </a:ext>
            </a:extLst>
          </p:cNvPr>
          <p:cNvSpPr txBox="1"/>
          <p:nvPr/>
        </p:nvSpPr>
        <p:spPr>
          <a:xfrm>
            <a:off x="2124210" y="353468"/>
            <a:ext cx="4781746" cy="830997"/>
          </a:xfrm>
          <a:prstGeom prst="rect">
            <a:avLst/>
          </a:prstGeom>
          <a:noFill/>
        </p:spPr>
        <p:txBody>
          <a:bodyPr wrap="square" rtlCol="0">
            <a:spAutoFit/>
          </a:bodyPr>
          <a:lstStyle/>
          <a:p>
            <a:pPr algn="ctr"/>
            <a:r>
              <a:rPr lang="en-US" sz="2400" b="1">
                <a:solidFill>
                  <a:schemeClr val="bg1"/>
                </a:solidFill>
                <a:latin typeface="Overpass" pitchFamily="2" charset="77"/>
              </a:rPr>
              <a:t>Training young Mamapreneurs – BleaGlee EnergySkills</a:t>
            </a:r>
          </a:p>
        </p:txBody>
      </p:sp>
      <p:sp>
        <p:nvSpPr>
          <p:cNvPr id="18" name="TextBox 17">
            <a:extLst>
              <a:ext uri="{FF2B5EF4-FFF2-40B4-BE49-F238E27FC236}">
                <a16:creationId xmlns:a16="http://schemas.microsoft.com/office/drawing/2014/main" id="{D699FCFD-CC17-FBB4-5D68-C51B68056F0C}"/>
              </a:ext>
            </a:extLst>
          </p:cNvPr>
          <p:cNvSpPr txBox="1"/>
          <p:nvPr/>
        </p:nvSpPr>
        <p:spPr>
          <a:xfrm>
            <a:off x="7461610" y="317752"/>
            <a:ext cx="4435122" cy="830997"/>
          </a:xfrm>
          <a:prstGeom prst="rect">
            <a:avLst/>
          </a:prstGeom>
          <a:noFill/>
        </p:spPr>
        <p:txBody>
          <a:bodyPr wrap="square" rtlCol="0">
            <a:spAutoFit/>
          </a:bodyPr>
          <a:lstStyle/>
          <a:p>
            <a:pPr algn="ctr"/>
            <a:r>
              <a:rPr lang="en-US" sz="2400" b="1">
                <a:solidFill>
                  <a:schemeClr val="bg1"/>
                </a:solidFill>
                <a:latin typeface="Overpass" pitchFamily="2" charset="77"/>
              </a:rPr>
              <a:t>Christian Aid supporting women’s energy cooperatives</a:t>
            </a:r>
          </a:p>
        </p:txBody>
      </p:sp>
      <p:sp>
        <p:nvSpPr>
          <p:cNvPr id="19" name="TextBox 18">
            <a:extLst>
              <a:ext uri="{FF2B5EF4-FFF2-40B4-BE49-F238E27FC236}">
                <a16:creationId xmlns:a16="http://schemas.microsoft.com/office/drawing/2014/main" id="{C70D1D71-7FB3-640E-05DD-92A0906B433A}"/>
              </a:ext>
            </a:extLst>
          </p:cNvPr>
          <p:cNvSpPr txBox="1"/>
          <p:nvPr/>
        </p:nvSpPr>
        <p:spPr>
          <a:xfrm>
            <a:off x="257055" y="468230"/>
            <a:ext cx="1548886" cy="830997"/>
          </a:xfrm>
          <a:prstGeom prst="rect">
            <a:avLst/>
          </a:prstGeom>
          <a:noFill/>
        </p:spPr>
        <p:txBody>
          <a:bodyPr wrap="square" lIns="91440" tIns="45720" rIns="91440" bIns="45720" rtlCol="0" anchor="t">
            <a:spAutoFit/>
          </a:bodyPr>
          <a:lstStyle/>
          <a:p>
            <a:r>
              <a:rPr lang="en-US" sz="2400" b="1">
                <a:solidFill>
                  <a:schemeClr val="bg1"/>
                </a:solidFill>
                <a:latin typeface="Overpass"/>
              </a:rPr>
              <a:t>Case Studies</a:t>
            </a:r>
            <a:endParaRPr lang="en-US" sz="2400" b="1">
              <a:solidFill>
                <a:schemeClr val="bg1"/>
              </a:solidFill>
              <a:latin typeface="Overpass" pitchFamily="2" charset="77"/>
            </a:endParaRPr>
          </a:p>
        </p:txBody>
      </p:sp>
      <p:sp>
        <p:nvSpPr>
          <p:cNvPr id="22" name="TextBox 21">
            <a:extLst>
              <a:ext uri="{FF2B5EF4-FFF2-40B4-BE49-F238E27FC236}">
                <a16:creationId xmlns:a16="http://schemas.microsoft.com/office/drawing/2014/main" id="{4C6D5C8A-1D22-E665-8700-A5AD0077FDDB}"/>
              </a:ext>
            </a:extLst>
          </p:cNvPr>
          <p:cNvSpPr txBox="1"/>
          <p:nvPr/>
        </p:nvSpPr>
        <p:spPr>
          <a:xfrm>
            <a:off x="7241706" y="1526329"/>
            <a:ext cx="5025655" cy="2800767"/>
          </a:xfrm>
          <a:prstGeom prst="rect">
            <a:avLst/>
          </a:prstGeom>
          <a:noFill/>
        </p:spPr>
        <p:txBody>
          <a:bodyPr wrap="square">
            <a:spAutoFit/>
          </a:bodyPr>
          <a:lstStyle>
            <a:defPPr>
              <a:defRPr lang="en-US"/>
            </a:defPPr>
            <a:lvl1pPr>
              <a:defRPr sz="1600">
                <a:solidFill>
                  <a:schemeClr val="bg1"/>
                </a:solidFill>
                <a:latin typeface="Overpass" panose="00000500000000000000" pitchFamily="2" charset="0"/>
              </a:defRPr>
            </a:lvl1pPr>
          </a:lstStyle>
          <a:p>
            <a:r>
              <a:rPr lang="en-US"/>
              <a:t>Christian Aid’s Breaking the Barriers (BTB) programme supports women in remote off-grid communities in Burkina Faso, Ethiopia, Malawi and Honduras to create and run their Women’s Led Sustainable Energy Enterprises (WLSEEs), through which they receive training in sustainable energy products and technologies, business skills and have access to financial support in the form of both grants &amp; loans. The groups members also </a:t>
            </a:r>
            <a:r>
              <a:rPr lang="en-GB"/>
              <a:t>undergo training in cooperatives management and group dynamics. </a:t>
            </a:r>
            <a:endParaRPr lang="en-US"/>
          </a:p>
          <a:p>
            <a:endParaRPr lang="en-US"/>
          </a:p>
          <a:p>
            <a:endParaRPr lang="en-US"/>
          </a:p>
        </p:txBody>
      </p:sp>
      <p:pic>
        <p:nvPicPr>
          <p:cNvPr id="3" name="Picture 2" descr="A group of people playing a board game&#10;&#10;Description automatically generated with medium confidence">
            <a:extLst>
              <a:ext uri="{FF2B5EF4-FFF2-40B4-BE49-F238E27FC236}">
                <a16:creationId xmlns:a16="http://schemas.microsoft.com/office/drawing/2014/main" id="{29C59F65-C77C-FA30-3FB1-D590BD1C4719}"/>
              </a:ext>
            </a:extLst>
          </p:cNvPr>
          <p:cNvPicPr>
            <a:picLocks noChangeAspect="1"/>
          </p:cNvPicPr>
          <p:nvPr/>
        </p:nvPicPr>
        <p:blipFill rotWithShape="1">
          <a:blip r:embed="rId5">
            <a:extLst>
              <a:ext uri="{28A0092B-C50C-407E-A947-70E740481C1C}">
                <a14:useLocalDpi xmlns:a14="http://schemas.microsoft.com/office/drawing/2010/main" val="0"/>
              </a:ext>
            </a:extLst>
          </a:blip>
          <a:srcRect t="15498" r="214" b="3828"/>
          <a:stretch/>
        </p:blipFill>
        <p:spPr>
          <a:xfrm>
            <a:off x="7314018" y="4148311"/>
            <a:ext cx="4581339" cy="2404773"/>
          </a:xfrm>
          <a:prstGeom prst="rect">
            <a:avLst/>
          </a:prstGeom>
        </p:spPr>
      </p:pic>
    </p:spTree>
    <p:extLst>
      <p:ext uri="{BB962C8B-B14F-4D97-AF65-F5344CB8AC3E}">
        <p14:creationId xmlns:p14="http://schemas.microsoft.com/office/powerpoint/2010/main" val="25353169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76003A37-67FC-41EE-9028-8516C34DDB9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2529" y="6228178"/>
            <a:ext cx="1135489" cy="323714"/>
          </a:xfrm>
          <a:prstGeom prst="rect">
            <a:avLst/>
          </a:prstGeom>
        </p:spPr>
      </p:pic>
      <p:pic>
        <p:nvPicPr>
          <p:cNvPr id="18" name="Picture 17">
            <a:extLst>
              <a:ext uri="{FF2B5EF4-FFF2-40B4-BE49-F238E27FC236}">
                <a16:creationId xmlns:a16="http://schemas.microsoft.com/office/drawing/2014/main" id="{4CB6A7C0-0294-4D99-A6A7-EE7B9C6D3B0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2529" y="6228178"/>
            <a:ext cx="1135489" cy="323714"/>
          </a:xfrm>
          <a:prstGeom prst="rect">
            <a:avLst/>
          </a:prstGeom>
        </p:spPr>
      </p:pic>
      <p:sp>
        <p:nvSpPr>
          <p:cNvPr id="20" name="TextBox 19">
            <a:extLst>
              <a:ext uri="{FF2B5EF4-FFF2-40B4-BE49-F238E27FC236}">
                <a16:creationId xmlns:a16="http://schemas.microsoft.com/office/drawing/2014/main" id="{C6701E4B-2346-7CD7-FB2F-426386905903}"/>
              </a:ext>
            </a:extLst>
          </p:cNvPr>
          <p:cNvSpPr txBox="1"/>
          <p:nvPr/>
        </p:nvSpPr>
        <p:spPr>
          <a:xfrm>
            <a:off x="4543783" y="437093"/>
            <a:ext cx="6879127" cy="400110"/>
          </a:xfrm>
          <a:prstGeom prst="rect">
            <a:avLst/>
          </a:prstGeom>
          <a:noFill/>
        </p:spPr>
        <p:txBody>
          <a:bodyPr wrap="square">
            <a:spAutoFit/>
          </a:bodyPr>
          <a:lstStyle/>
          <a:p>
            <a:r>
              <a:rPr lang="en-US" sz="2000" b="1">
                <a:solidFill>
                  <a:srgbClr val="FF5236"/>
                </a:solidFill>
                <a:latin typeface="Overpass"/>
                <a:cs typeface="Calibri" panose="020F0502020204030204"/>
              </a:rPr>
              <a:t>Supporting the wider needs of enterprises</a:t>
            </a:r>
            <a:endParaRPr lang="en-US" sz="2000">
              <a:solidFill>
                <a:srgbClr val="FF5236"/>
              </a:solidFill>
              <a:latin typeface="Overpass"/>
            </a:endParaRPr>
          </a:p>
        </p:txBody>
      </p:sp>
      <p:sp>
        <p:nvSpPr>
          <p:cNvPr id="22" name="TextBox 21">
            <a:extLst>
              <a:ext uri="{FF2B5EF4-FFF2-40B4-BE49-F238E27FC236}">
                <a16:creationId xmlns:a16="http://schemas.microsoft.com/office/drawing/2014/main" id="{9502DC75-DD86-74D6-F024-9494EFE2FD1E}"/>
              </a:ext>
            </a:extLst>
          </p:cNvPr>
          <p:cNvSpPr txBox="1"/>
          <p:nvPr/>
        </p:nvSpPr>
        <p:spPr>
          <a:xfrm>
            <a:off x="312591" y="190872"/>
            <a:ext cx="3463886" cy="954107"/>
          </a:xfrm>
          <a:prstGeom prst="rect">
            <a:avLst/>
          </a:prstGeom>
          <a:noFill/>
        </p:spPr>
        <p:txBody>
          <a:bodyPr wrap="square">
            <a:spAutoFit/>
          </a:bodyPr>
          <a:lstStyle/>
          <a:p>
            <a:r>
              <a:rPr lang="en-US" sz="2800" b="1">
                <a:solidFill>
                  <a:srgbClr val="0C3157"/>
                </a:solidFill>
                <a:latin typeface="Overpass"/>
              </a:rPr>
              <a:t>Solutions to </a:t>
            </a:r>
          </a:p>
          <a:p>
            <a:r>
              <a:rPr lang="en-US" sz="2800" b="1">
                <a:solidFill>
                  <a:srgbClr val="0C3157"/>
                </a:solidFill>
                <a:latin typeface="Overpass"/>
              </a:rPr>
              <a:t>close the skills gap:</a:t>
            </a:r>
          </a:p>
        </p:txBody>
      </p:sp>
      <p:sp>
        <p:nvSpPr>
          <p:cNvPr id="24" name="TextBox 23">
            <a:extLst>
              <a:ext uri="{FF2B5EF4-FFF2-40B4-BE49-F238E27FC236}">
                <a16:creationId xmlns:a16="http://schemas.microsoft.com/office/drawing/2014/main" id="{6C211092-1439-E984-5C10-C22A132CA7A0}"/>
              </a:ext>
            </a:extLst>
          </p:cNvPr>
          <p:cNvSpPr txBox="1"/>
          <p:nvPr/>
        </p:nvSpPr>
        <p:spPr>
          <a:xfrm>
            <a:off x="1058874" y="1712451"/>
            <a:ext cx="6475376" cy="4154984"/>
          </a:xfrm>
          <a:prstGeom prst="rect">
            <a:avLst/>
          </a:prstGeom>
          <a:noFill/>
        </p:spPr>
        <p:txBody>
          <a:bodyPr wrap="square" lIns="91440" tIns="45720" rIns="91440" bIns="45720" anchor="t">
            <a:spAutoFit/>
          </a:bodyPr>
          <a:lstStyle/>
          <a:p>
            <a:r>
              <a:rPr lang="en-US" sz="1400" b="1">
                <a:solidFill>
                  <a:srgbClr val="E1004E"/>
                </a:solidFill>
                <a:latin typeface="Overpass"/>
                <a:cs typeface="Calibri"/>
              </a:rPr>
              <a:t>6.1 </a:t>
            </a:r>
            <a:r>
              <a:rPr lang="en-GB" sz="1400" b="1">
                <a:solidFill>
                  <a:srgbClr val="E1004E"/>
                </a:solidFill>
                <a:latin typeface="Overpass"/>
                <a:cs typeface="Calibri"/>
              </a:rPr>
              <a:t>Supporting the private sector to play its role in addressing the global skills gap</a:t>
            </a:r>
          </a:p>
          <a:p>
            <a:r>
              <a:rPr lang="en-GB" sz="1400">
                <a:latin typeface="Overpass"/>
                <a:ea typeface="+mn-lt"/>
                <a:cs typeface="+mn-lt"/>
              </a:rPr>
              <a:t>The responsibility for training staff currently falls most often to DRE enterprises themselves, in the absence of other training facilities or job-ready candidates. This is unsustainable given the scale of the energy transition needed as most simply lack the time and resources, as well as the ability to deliver certain sorts of soft-skills in leadership and business (many interviewees made this point). Nonetheless, an </a:t>
            </a:r>
            <a:r>
              <a:rPr lang="en-GB" sz="1400" u="sng">
                <a:latin typeface="Overpass"/>
                <a:ea typeface="+mn-lt"/>
                <a:cs typeface="+mn-lt"/>
              </a:rPr>
              <a:t>engaged and properly supported private sector is critical to scaling DRE skills</a:t>
            </a:r>
            <a:r>
              <a:rPr lang="en-GB" sz="1400">
                <a:latin typeface="Overpass"/>
                <a:ea typeface="+mn-lt"/>
                <a:cs typeface="+mn-lt"/>
              </a:rPr>
              <a:t>, and can deliver on work-based training, promotion of national standard and informing the development of curricula and programmes. Innovation will be needed in the sphere of public-private partnerships and hybrid funding models (</a:t>
            </a:r>
            <a:r>
              <a:rPr lang="en-GB" sz="1400">
                <a:latin typeface="Overpass"/>
                <a:ea typeface="+mn-lt"/>
                <a:cs typeface="+mn-lt"/>
                <a:hlinkClick r:id="rId4"/>
              </a:rPr>
              <a:t>IRENA, 2020</a:t>
            </a:r>
            <a:r>
              <a:rPr lang="en-GB" sz="1400">
                <a:latin typeface="Overpass"/>
                <a:ea typeface="+mn-lt"/>
                <a:cs typeface="+mn-lt"/>
              </a:rPr>
              <a:t>).</a:t>
            </a:r>
            <a:endParaRPr lang="en-US" sz="1400" b="1">
              <a:latin typeface="Overpass"/>
              <a:ea typeface="+mn-lt"/>
              <a:cs typeface="+mn-lt"/>
            </a:endParaRPr>
          </a:p>
          <a:p>
            <a:endParaRPr lang="en-GB" sz="1400" b="1">
              <a:solidFill>
                <a:srgbClr val="FF5236"/>
              </a:solidFill>
              <a:latin typeface="Overpass" panose="00000500000000000000" pitchFamily="2" charset="0"/>
              <a:ea typeface="+mn-lt"/>
              <a:cs typeface="+mn-lt"/>
            </a:endParaRPr>
          </a:p>
          <a:p>
            <a:r>
              <a:rPr lang="en-GB" sz="1400" b="1">
                <a:solidFill>
                  <a:srgbClr val="E1004E"/>
                </a:solidFill>
                <a:latin typeface="Overpass"/>
                <a:cs typeface="Calibri"/>
              </a:rPr>
              <a:t>6.2 Building the capacity of micro-business and early-stage companies</a:t>
            </a:r>
          </a:p>
          <a:p>
            <a:r>
              <a:rPr lang="en-GB" sz="1400" u="sng">
                <a:latin typeface="Overpass"/>
                <a:ea typeface="+mn-lt"/>
                <a:cs typeface="+mn-lt"/>
              </a:rPr>
              <a:t>Micro and small businesses</a:t>
            </a:r>
            <a:r>
              <a:rPr lang="en-GB" sz="1400">
                <a:latin typeface="Overpass"/>
                <a:ea typeface="+mn-lt"/>
                <a:cs typeface="+mn-lt"/>
              </a:rPr>
              <a:t> are important drivers of jobs across SSA, and often overlooked. They typically lack skills, but also finance, networks and market linkages. In </a:t>
            </a:r>
            <a:r>
              <a:rPr lang="en-GB" sz="1400" u="sng">
                <a:latin typeface="Overpass"/>
                <a:ea typeface="+mn-lt"/>
                <a:cs typeface="+mn-lt"/>
              </a:rPr>
              <a:t>early-stage companies</a:t>
            </a:r>
            <a:r>
              <a:rPr lang="en-GB" sz="1400">
                <a:latin typeface="Overpass"/>
                <a:ea typeface="+mn-lt"/>
                <a:cs typeface="+mn-lt"/>
              </a:rPr>
              <a:t>, the CEO level is often working with many junior staff and there is a </a:t>
            </a:r>
            <a:r>
              <a:rPr lang="en-GB" sz="1400" u="sng">
                <a:latin typeface="Overpass"/>
                <a:ea typeface="+mn-lt"/>
                <a:cs typeface="+mn-lt"/>
              </a:rPr>
              <a:t>gap in middle and senior management</a:t>
            </a:r>
            <a:r>
              <a:rPr lang="en-GB" sz="1400">
                <a:latin typeface="Overpass"/>
                <a:ea typeface="+mn-lt"/>
                <a:cs typeface="+mn-lt"/>
              </a:rPr>
              <a:t> and associated skills.  </a:t>
            </a:r>
            <a:r>
              <a:rPr lang="en-GB" sz="1400" u="sng">
                <a:latin typeface="Overpass"/>
                <a:ea typeface="+mn-lt"/>
                <a:cs typeface="+mn-lt"/>
              </a:rPr>
              <a:t>Mentorship programmes at senior level</a:t>
            </a:r>
            <a:r>
              <a:rPr lang="en-GB" sz="1400">
                <a:latin typeface="Overpass"/>
                <a:ea typeface="+mn-lt"/>
                <a:cs typeface="+mn-lt"/>
              </a:rPr>
              <a:t> are needed, in areas such as leadership, creating pitch decks, telling impact stories and having financials in order (CM). </a:t>
            </a:r>
            <a:endParaRPr lang="en-US" sz="1400">
              <a:latin typeface="Overpass"/>
              <a:ea typeface="+mn-lt"/>
              <a:cs typeface="+mn-lt"/>
            </a:endParaRPr>
          </a:p>
          <a:p>
            <a:endParaRPr lang="en-GB" sz="1200">
              <a:latin typeface="Overpass" panose="00000500000000000000" pitchFamily="50" charset="0"/>
              <a:ea typeface="+mn-lt"/>
              <a:cs typeface="+mn-lt"/>
            </a:endParaRPr>
          </a:p>
        </p:txBody>
      </p:sp>
      <p:sp>
        <p:nvSpPr>
          <p:cNvPr id="25" name="TextBox 24">
            <a:extLst>
              <a:ext uri="{FF2B5EF4-FFF2-40B4-BE49-F238E27FC236}">
                <a16:creationId xmlns:a16="http://schemas.microsoft.com/office/drawing/2014/main" id="{F6D677B3-CBD7-A8E0-121C-E1D031771490}"/>
              </a:ext>
            </a:extLst>
          </p:cNvPr>
          <p:cNvSpPr txBox="1"/>
          <p:nvPr/>
        </p:nvSpPr>
        <p:spPr>
          <a:xfrm>
            <a:off x="7853475" y="1465136"/>
            <a:ext cx="3730261" cy="3447098"/>
          </a:xfrm>
          <a:prstGeom prst="rect">
            <a:avLst/>
          </a:prstGeom>
          <a:noFill/>
        </p:spPr>
        <p:txBody>
          <a:bodyPr wrap="square" lIns="91440" tIns="45720" rIns="91440" bIns="45720" anchor="t">
            <a:spAutoFit/>
          </a:bodyPr>
          <a:lstStyle/>
          <a:p>
            <a:endParaRPr lang="en-GB" sz="1400">
              <a:latin typeface="Overpass" panose="00000500000000000000" pitchFamily="50" charset="0"/>
              <a:ea typeface="+mn-lt"/>
              <a:cs typeface="+mn-lt"/>
            </a:endParaRPr>
          </a:p>
          <a:p>
            <a:r>
              <a:rPr lang="en-US" sz="1400" b="1">
                <a:solidFill>
                  <a:srgbClr val="E1004E"/>
                </a:solidFill>
                <a:latin typeface="Overpass"/>
                <a:ea typeface="+mn-lt"/>
                <a:cs typeface="+mn-lt"/>
              </a:rPr>
              <a:t>6.3 </a:t>
            </a:r>
            <a:r>
              <a:rPr lang="en-GB" sz="1400" b="1">
                <a:solidFill>
                  <a:srgbClr val="E1004E"/>
                </a:solidFill>
                <a:latin typeface="Overpass"/>
                <a:ea typeface="+mn-lt"/>
                <a:cs typeface="+mn-lt"/>
              </a:rPr>
              <a:t>Acknowledging the full spectrum of challenges that energy businesses face </a:t>
            </a:r>
            <a:endParaRPr lang="en-US" sz="1400">
              <a:latin typeface="Overpass"/>
              <a:ea typeface="+mn-lt"/>
              <a:cs typeface="+mn-lt"/>
            </a:endParaRPr>
          </a:p>
          <a:p>
            <a:r>
              <a:rPr lang="en-GB" sz="1400">
                <a:latin typeface="Overpass"/>
                <a:ea typeface="+mn-lt"/>
                <a:cs typeface="+mn-lt"/>
              </a:rPr>
              <a:t>Training developers and funders should acknowledge and, where possible, address the </a:t>
            </a:r>
            <a:r>
              <a:rPr lang="en-GB" sz="1400" u="sng">
                <a:latin typeface="Overpass"/>
                <a:ea typeface="+mn-lt"/>
                <a:cs typeface="+mn-lt"/>
              </a:rPr>
              <a:t>full spectrum of challenges that energy businesses face</a:t>
            </a:r>
            <a:r>
              <a:rPr lang="en-GB" sz="1400">
                <a:latin typeface="Overpass"/>
                <a:ea typeface="+mn-lt"/>
                <a:cs typeface="+mn-lt"/>
              </a:rPr>
              <a:t>: the skills gap is just one of these. Access to finance for inventory purchase, end-user finance, piloting and growing the company, as well as clarity on tax and regulatory affairs are all mention frequently by enterprises as barriers to growth (LL). </a:t>
            </a:r>
            <a:endParaRPr lang="en-US" sz="1400">
              <a:latin typeface="Overpass"/>
              <a:ea typeface="+mn-lt"/>
              <a:cs typeface="+mn-lt"/>
            </a:endParaRPr>
          </a:p>
          <a:p>
            <a:endParaRPr lang="en-US" sz="1200">
              <a:ea typeface="+mn-lt"/>
              <a:cs typeface="+mn-lt"/>
            </a:endParaRPr>
          </a:p>
          <a:p>
            <a:endParaRPr lang="en-GB" sz="1200">
              <a:ea typeface="+mn-lt"/>
              <a:cs typeface="+mn-lt"/>
            </a:endParaRPr>
          </a:p>
          <a:p>
            <a:endParaRPr lang="en-GB" sz="1200">
              <a:latin typeface="Overpass" panose="00000500000000000000" pitchFamily="50" charset="0"/>
            </a:endParaRPr>
          </a:p>
          <a:p>
            <a:endParaRPr lang="en-GB" sz="1400">
              <a:latin typeface="Overpass"/>
              <a:cs typeface="Calibri"/>
            </a:endParaRPr>
          </a:p>
        </p:txBody>
      </p:sp>
      <p:pic>
        <p:nvPicPr>
          <p:cNvPr id="28" name="Graphic 27" descr="Badge 6 with solid fill">
            <a:extLst>
              <a:ext uri="{FF2B5EF4-FFF2-40B4-BE49-F238E27FC236}">
                <a16:creationId xmlns:a16="http://schemas.microsoft.com/office/drawing/2014/main" id="{6F91AAB4-0E5A-899A-84EA-C7922CD4603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3892580" y="443817"/>
            <a:ext cx="646331" cy="646331"/>
          </a:xfrm>
          <a:prstGeom prst="rect">
            <a:avLst/>
          </a:prstGeom>
        </p:spPr>
      </p:pic>
      <p:sp>
        <p:nvSpPr>
          <p:cNvPr id="17" name="Rectangle 16">
            <a:extLst>
              <a:ext uri="{FF2B5EF4-FFF2-40B4-BE49-F238E27FC236}">
                <a16:creationId xmlns:a16="http://schemas.microsoft.com/office/drawing/2014/main" id="{31ADBAC3-EADF-0F9F-416C-E127125103D8}"/>
              </a:ext>
            </a:extLst>
          </p:cNvPr>
          <p:cNvSpPr/>
          <p:nvPr/>
        </p:nvSpPr>
        <p:spPr>
          <a:xfrm>
            <a:off x="0" y="6839954"/>
            <a:ext cx="12192000" cy="95693"/>
          </a:xfrm>
          <a:prstGeom prst="rect">
            <a:avLst/>
          </a:prstGeom>
          <a:solidFill>
            <a:srgbClr val="03E2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19" name="Rectangle 18">
            <a:extLst>
              <a:ext uri="{FF2B5EF4-FFF2-40B4-BE49-F238E27FC236}">
                <a16:creationId xmlns:a16="http://schemas.microsoft.com/office/drawing/2014/main" id="{69E8A48E-9B14-66B8-E5C0-9E86A8603406}"/>
              </a:ext>
            </a:extLst>
          </p:cNvPr>
          <p:cNvSpPr/>
          <p:nvPr/>
        </p:nvSpPr>
        <p:spPr>
          <a:xfrm rot="16200000">
            <a:off x="-3499150" y="3277496"/>
            <a:ext cx="7107297" cy="77296"/>
          </a:xfrm>
          <a:prstGeom prst="rect">
            <a:avLst/>
          </a:prstGeom>
          <a:solidFill>
            <a:srgbClr val="FF52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Tree>
    <p:extLst>
      <p:ext uri="{BB962C8B-B14F-4D97-AF65-F5344CB8AC3E}">
        <p14:creationId xmlns:p14="http://schemas.microsoft.com/office/powerpoint/2010/main" val="30537710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76003A37-67FC-41EE-9028-8516C34DDB9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2529" y="6228178"/>
            <a:ext cx="1135489" cy="323714"/>
          </a:xfrm>
          <a:prstGeom prst="rect">
            <a:avLst/>
          </a:prstGeom>
        </p:spPr>
      </p:pic>
      <p:pic>
        <p:nvPicPr>
          <p:cNvPr id="18" name="Picture 17">
            <a:extLst>
              <a:ext uri="{FF2B5EF4-FFF2-40B4-BE49-F238E27FC236}">
                <a16:creationId xmlns:a16="http://schemas.microsoft.com/office/drawing/2014/main" id="{4CB6A7C0-0294-4D99-A6A7-EE7B9C6D3B0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2529" y="6228178"/>
            <a:ext cx="1135489" cy="323714"/>
          </a:xfrm>
          <a:prstGeom prst="rect">
            <a:avLst/>
          </a:prstGeom>
        </p:spPr>
      </p:pic>
      <p:sp>
        <p:nvSpPr>
          <p:cNvPr id="20" name="TextBox 19">
            <a:extLst>
              <a:ext uri="{FF2B5EF4-FFF2-40B4-BE49-F238E27FC236}">
                <a16:creationId xmlns:a16="http://schemas.microsoft.com/office/drawing/2014/main" id="{C6701E4B-2346-7CD7-FB2F-426386905903}"/>
              </a:ext>
            </a:extLst>
          </p:cNvPr>
          <p:cNvSpPr txBox="1"/>
          <p:nvPr/>
        </p:nvSpPr>
        <p:spPr>
          <a:xfrm>
            <a:off x="4543783" y="437093"/>
            <a:ext cx="6879127" cy="400110"/>
          </a:xfrm>
          <a:prstGeom prst="rect">
            <a:avLst/>
          </a:prstGeom>
          <a:noFill/>
        </p:spPr>
        <p:txBody>
          <a:bodyPr wrap="square">
            <a:spAutoFit/>
          </a:bodyPr>
          <a:lstStyle/>
          <a:p>
            <a:r>
              <a:rPr lang="en-US" sz="2000" b="1">
                <a:solidFill>
                  <a:srgbClr val="FF5236"/>
                </a:solidFill>
                <a:latin typeface="Overpass"/>
                <a:cs typeface="Calibri" panose="020F0502020204030204"/>
              </a:rPr>
              <a:t>Supporting the wider needs of enterprises</a:t>
            </a:r>
            <a:endParaRPr lang="en-US" sz="2000">
              <a:solidFill>
                <a:srgbClr val="FF5236"/>
              </a:solidFill>
              <a:latin typeface="Overpass"/>
            </a:endParaRPr>
          </a:p>
        </p:txBody>
      </p:sp>
      <p:sp>
        <p:nvSpPr>
          <p:cNvPr id="22" name="TextBox 21">
            <a:extLst>
              <a:ext uri="{FF2B5EF4-FFF2-40B4-BE49-F238E27FC236}">
                <a16:creationId xmlns:a16="http://schemas.microsoft.com/office/drawing/2014/main" id="{9502DC75-DD86-74D6-F024-9494EFE2FD1E}"/>
              </a:ext>
            </a:extLst>
          </p:cNvPr>
          <p:cNvSpPr txBox="1"/>
          <p:nvPr/>
        </p:nvSpPr>
        <p:spPr>
          <a:xfrm>
            <a:off x="312591" y="190872"/>
            <a:ext cx="3463886" cy="954107"/>
          </a:xfrm>
          <a:prstGeom prst="rect">
            <a:avLst/>
          </a:prstGeom>
          <a:noFill/>
        </p:spPr>
        <p:txBody>
          <a:bodyPr wrap="square">
            <a:spAutoFit/>
          </a:bodyPr>
          <a:lstStyle/>
          <a:p>
            <a:r>
              <a:rPr lang="en-US" sz="2800" b="1">
                <a:solidFill>
                  <a:srgbClr val="0C3157"/>
                </a:solidFill>
                <a:latin typeface="Overpass"/>
              </a:rPr>
              <a:t>Solutions to </a:t>
            </a:r>
          </a:p>
          <a:p>
            <a:r>
              <a:rPr lang="en-US" sz="2800" b="1">
                <a:solidFill>
                  <a:srgbClr val="0C3157"/>
                </a:solidFill>
                <a:latin typeface="Overpass"/>
              </a:rPr>
              <a:t>close the skills gap:</a:t>
            </a:r>
          </a:p>
        </p:txBody>
      </p:sp>
      <p:sp>
        <p:nvSpPr>
          <p:cNvPr id="24" name="TextBox 23">
            <a:extLst>
              <a:ext uri="{FF2B5EF4-FFF2-40B4-BE49-F238E27FC236}">
                <a16:creationId xmlns:a16="http://schemas.microsoft.com/office/drawing/2014/main" id="{6C211092-1439-E984-5C10-C22A132CA7A0}"/>
              </a:ext>
            </a:extLst>
          </p:cNvPr>
          <p:cNvSpPr txBox="1"/>
          <p:nvPr/>
        </p:nvSpPr>
        <p:spPr>
          <a:xfrm>
            <a:off x="878401" y="1485188"/>
            <a:ext cx="5319008" cy="3323987"/>
          </a:xfrm>
          <a:prstGeom prst="rect">
            <a:avLst/>
          </a:prstGeom>
          <a:noFill/>
        </p:spPr>
        <p:txBody>
          <a:bodyPr wrap="square" lIns="91440" tIns="45720" rIns="91440" bIns="45720" anchor="t">
            <a:spAutoFit/>
          </a:bodyPr>
          <a:lstStyle/>
          <a:p>
            <a:endParaRPr lang="en-GB" sz="1400" b="1">
              <a:solidFill>
                <a:srgbClr val="E1004E"/>
              </a:solidFill>
              <a:latin typeface="Overpass" panose="00000500000000000000" pitchFamily="50" charset="0"/>
              <a:ea typeface="+mn-lt"/>
              <a:cs typeface="+mn-lt"/>
            </a:endParaRPr>
          </a:p>
          <a:p>
            <a:r>
              <a:rPr lang="en-GB" sz="1400" b="1">
                <a:solidFill>
                  <a:srgbClr val="E1004E"/>
                </a:solidFill>
                <a:latin typeface="Overpass"/>
                <a:ea typeface="+mn-lt"/>
                <a:cs typeface="+mn-lt"/>
              </a:rPr>
              <a:t>6.4 Scale up the role of industry associations, impact investors and incubators to address the enterprise capacity gap</a:t>
            </a:r>
            <a:endParaRPr lang="en-US" sz="1400">
              <a:latin typeface="Overpass"/>
              <a:ea typeface="+mn-lt"/>
              <a:cs typeface="+mn-lt"/>
            </a:endParaRPr>
          </a:p>
          <a:p>
            <a:r>
              <a:rPr lang="en-GB" sz="1400">
                <a:latin typeface="Overpass"/>
                <a:ea typeface="+mn-lt"/>
                <a:cs typeface="+mn-lt"/>
              </a:rPr>
              <a:t>In India, enterprises often have close collaboration with incubators and impact investors, many of which are already playing an important role in building the capacity of entrepreneurs (HJ). In SSA </a:t>
            </a:r>
            <a:r>
              <a:rPr lang="en-GB" sz="1400" u="sng">
                <a:latin typeface="Overpass"/>
                <a:ea typeface="+mn-lt"/>
                <a:cs typeface="+mn-lt"/>
              </a:rPr>
              <a:t>industry associations and investors with a technical component</a:t>
            </a:r>
            <a:r>
              <a:rPr lang="en-GB" sz="1400">
                <a:latin typeface="Overpass"/>
                <a:ea typeface="+mn-lt"/>
                <a:cs typeface="+mn-lt"/>
              </a:rPr>
              <a:t> often support enterprises. A key advantage of their approach is the </a:t>
            </a:r>
            <a:r>
              <a:rPr lang="en-GB" sz="1400" u="sng">
                <a:latin typeface="Overpass"/>
                <a:ea typeface="+mn-lt"/>
                <a:cs typeface="+mn-lt"/>
              </a:rPr>
              <a:t>emphasis on implementation and tackling multiple barriers that businesses </a:t>
            </a:r>
            <a:r>
              <a:rPr lang="en-GB" sz="1400">
                <a:latin typeface="Overpass"/>
                <a:ea typeface="+mn-lt"/>
                <a:cs typeface="+mn-lt"/>
              </a:rPr>
              <a:t>face. They often provide risk-capital for enterprises to experiment and implement new skills. The wider sector can learn from this approach by integrating practical elements such as placements and ongoing support for trainees, within their training offering (SERC, HJ).  </a:t>
            </a:r>
            <a:endParaRPr lang="en-US" sz="1400">
              <a:latin typeface="Overpass"/>
            </a:endParaRPr>
          </a:p>
          <a:p>
            <a:endParaRPr lang="en-GB" sz="1400">
              <a:latin typeface="Overpass"/>
              <a:ea typeface="+mn-lt"/>
              <a:cs typeface="+mn-lt"/>
            </a:endParaRPr>
          </a:p>
        </p:txBody>
      </p:sp>
      <p:sp>
        <p:nvSpPr>
          <p:cNvPr id="25" name="TextBox 24">
            <a:extLst>
              <a:ext uri="{FF2B5EF4-FFF2-40B4-BE49-F238E27FC236}">
                <a16:creationId xmlns:a16="http://schemas.microsoft.com/office/drawing/2014/main" id="{F6D677B3-CBD7-A8E0-121C-E1D031771490}"/>
              </a:ext>
            </a:extLst>
          </p:cNvPr>
          <p:cNvSpPr txBox="1"/>
          <p:nvPr/>
        </p:nvSpPr>
        <p:spPr>
          <a:xfrm>
            <a:off x="6630265" y="1251241"/>
            <a:ext cx="5033682" cy="3970318"/>
          </a:xfrm>
          <a:prstGeom prst="rect">
            <a:avLst/>
          </a:prstGeom>
          <a:noFill/>
        </p:spPr>
        <p:txBody>
          <a:bodyPr wrap="square" lIns="91440" tIns="45720" rIns="91440" bIns="45720" anchor="t">
            <a:spAutoFit/>
          </a:bodyPr>
          <a:lstStyle/>
          <a:p>
            <a:endParaRPr lang="en-GB" sz="1400" b="1">
              <a:solidFill>
                <a:srgbClr val="E1004E"/>
              </a:solidFill>
              <a:latin typeface="Overpass"/>
              <a:ea typeface="Calibri"/>
              <a:cs typeface="Calibri"/>
            </a:endParaRPr>
          </a:p>
          <a:p>
            <a:endParaRPr lang="en-GB" sz="1400">
              <a:latin typeface="Overpass" panose="00000500000000000000" pitchFamily="50" charset="0"/>
              <a:ea typeface="+mn-lt"/>
              <a:cs typeface="+mn-lt"/>
            </a:endParaRPr>
          </a:p>
          <a:p>
            <a:r>
              <a:rPr lang="en-GB" sz="1400" b="1">
                <a:solidFill>
                  <a:srgbClr val="E1004E"/>
                </a:solidFill>
                <a:latin typeface="Overpass"/>
                <a:ea typeface="+mn-lt"/>
                <a:cs typeface="+mn-lt"/>
              </a:rPr>
              <a:t>6.5 Recognise that businesses need to be properly funded to innovate on DRE skills</a:t>
            </a:r>
          </a:p>
          <a:p>
            <a:r>
              <a:rPr lang="en-GB" sz="1400">
                <a:latin typeface="Overpass"/>
                <a:ea typeface="+mn-lt"/>
                <a:cs typeface="+mn-lt"/>
              </a:rPr>
              <a:t>Philanthropy and impact investment has an important role in giving entrepreneurs a </a:t>
            </a:r>
            <a:r>
              <a:rPr lang="en-GB" sz="1400" u="sng">
                <a:latin typeface="Overpass"/>
                <a:ea typeface="+mn-lt"/>
                <a:cs typeface="+mn-lt"/>
              </a:rPr>
              <a:t>financial safety net to experiment</a:t>
            </a:r>
            <a:r>
              <a:rPr lang="en-GB" sz="1400">
                <a:latin typeface="Overpass"/>
                <a:ea typeface="+mn-lt"/>
                <a:cs typeface="+mn-lt"/>
              </a:rPr>
              <a:t> with developing more inclusive, gender-balanced teams. </a:t>
            </a:r>
            <a:r>
              <a:rPr lang="en-GB" sz="1400" i="1">
                <a:latin typeface="Overpass"/>
                <a:ea typeface="+mn-lt"/>
                <a:cs typeface="+mn-lt"/>
              </a:rPr>
              <a:t>‘If they are struggling to survive so focus is not on gender’ </a:t>
            </a:r>
            <a:r>
              <a:rPr lang="en-GB" sz="1400">
                <a:latin typeface="Overpass"/>
                <a:ea typeface="+mn-lt"/>
                <a:cs typeface="+mn-lt"/>
              </a:rPr>
              <a:t>(AJ). Ashden's own Fair Cooling Fund programme showed the importance of flexible grant capital, for example, for busy entrepreneurs who have great ideas but limited resources. </a:t>
            </a:r>
            <a:endParaRPr lang="en-GB" sz="1400">
              <a:latin typeface="Overpass"/>
            </a:endParaRPr>
          </a:p>
          <a:p>
            <a:endParaRPr lang="en-GB" sz="1400">
              <a:latin typeface="Overpass" panose="00000500000000000000" pitchFamily="50" charset="0"/>
              <a:ea typeface="+mn-lt"/>
              <a:cs typeface="+mn-lt"/>
            </a:endParaRPr>
          </a:p>
          <a:p>
            <a:r>
              <a:rPr lang="en-GB" sz="1400">
                <a:latin typeface="Overpass"/>
                <a:ea typeface="+mn-lt"/>
                <a:cs typeface="+mn-lt"/>
              </a:rPr>
              <a:t>Investment in </a:t>
            </a:r>
            <a:r>
              <a:rPr lang="en-GB" sz="1400" u="sng">
                <a:latin typeface="Overpass"/>
                <a:ea typeface="+mn-lt"/>
                <a:cs typeface="+mn-lt"/>
              </a:rPr>
              <a:t>enterprise banking services</a:t>
            </a:r>
            <a:r>
              <a:rPr lang="en-GB" sz="1400">
                <a:latin typeface="Overpass"/>
                <a:ea typeface="+mn-lt"/>
                <a:cs typeface="+mn-lt"/>
              </a:rPr>
              <a:t>, by governments and other types of investors, will help businesses to cover the upfront cost of capacity building for last-mile distribution and other functions (</a:t>
            </a:r>
            <a:r>
              <a:rPr lang="en-GB" sz="1400">
                <a:latin typeface="Overpass"/>
                <a:ea typeface="+mn-lt"/>
                <a:cs typeface="+mn-lt"/>
                <a:hlinkClick r:id="" action="ppaction://noaction"/>
              </a:rPr>
              <a:t>Power for All, 2020</a:t>
            </a:r>
            <a:r>
              <a:rPr lang="en-GB" sz="1400">
                <a:latin typeface="Overpass"/>
                <a:ea typeface="+mn-lt"/>
                <a:cs typeface="+mn-lt"/>
              </a:rPr>
              <a:t>). </a:t>
            </a:r>
          </a:p>
          <a:p>
            <a:endParaRPr lang="en-GB" sz="1400">
              <a:latin typeface="Overpass" panose="00000500000000000000" pitchFamily="50" charset="0"/>
            </a:endParaRPr>
          </a:p>
          <a:p>
            <a:endParaRPr lang="en-GB" sz="1400">
              <a:latin typeface="Overpass"/>
              <a:cs typeface="Calibri"/>
            </a:endParaRPr>
          </a:p>
        </p:txBody>
      </p:sp>
      <p:pic>
        <p:nvPicPr>
          <p:cNvPr id="28" name="Graphic 27" descr="Badge 6 with solid fill">
            <a:extLst>
              <a:ext uri="{FF2B5EF4-FFF2-40B4-BE49-F238E27FC236}">
                <a16:creationId xmlns:a16="http://schemas.microsoft.com/office/drawing/2014/main" id="{6F91AAB4-0E5A-899A-84EA-C7922CD4603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3892580" y="443817"/>
            <a:ext cx="646331" cy="646331"/>
          </a:xfrm>
          <a:prstGeom prst="rect">
            <a:avLst/>
          </a:prstGeom>
        </p:spPr>
      </p:pic>
      <p:sp>
        <p:nvSpPr>
          <p:cNvPr id="17" name="Rectangle 16">
            <a:extLst>
              <a:ext uri="{FF2B5EF4-FFF2-40B4-BE49-F238E27FC236}">
                <a16:creationId xmlns:a16="http://schemas.microsoft.com/office/drawing/2014/main" id="{31ADBAC3-EADF-0F9F-416C-E127125103D8}"/>
              </a:ext>
            </a:extLst>
          </p:cNvPr>
          <p:cNvSpPr/>
          <p:nvPr/>
        </p:nvSpPr>
        <p:spPr>
          <a:xfrm>
            <a:off x="0" y="6839954"/>
            <a:ext cx="12192000" cy="95693"/>
          </a:xfrm>
          <a:prstGeom prst="rect">
            <a:avLst/>
          </a:prstGeom>
          <a:solidFill>
            <a:srgbClr val="03E2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19" name="Rectangle 18">
            <a:extLst>
              <a:ext uri="{FF2B5EF4-FFF2-40B4-BE49-F238E27FC236}">
                <a16:creationId xmlns:a16="http://schemas.microsoft.com/office/drawing/2014/main" id="{69E8A48E-9B14-66B8-E5C0-9E86A8603406}"/>
              </a:ext>
            </a:extLst>
          </p:cNvPr>
          <p:cNvSpPr/>
          <p:nvPr/>
        </p:nvSpPr>
        <p:spPr>
          <a:xfrm rot="16200000">
            <a:off x="-3499150" y="3277496"/>
            <a:ext cx="7107297" cy="77296"/>
          </a:xfrm>
          <a:prstGeom prst="rect">
            <a:avLst/>
          </a:prstGeom>
          <a:solidFill>
            <a:srgbClr val="FF52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Tree>
    <p:extLst>
      <p:ext uri="{BB962C8B-B14F-4D97-AF65-F5344CB8AC3E}">
        <p14:creationId xmlns:p14="http://schemas.microsoft.com/office/powerpoint/2010/main" val="110168634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25C3C26-95B2-E140-90D0-EB05B574CA8A}"/>
              </a:ext>
            </a:extLst>
          </p:cNvPr>
          <p:cNvSpPr/>
          <p:nvPr/>
        </p:nvSpPr>
        <p:spPr>
          <a:xfrm>
            <a:off x="0" y="0"/>
            <a:ext cx="12191999" cy="6858000"/>
          </a:xfrm>
          <a:prstGeom prst="rect">
            <a:avLst/>
          </a:prstGeom>
          <a:solidFill>
            <a:srgbClr val="0141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1C4356FF-4B81-9E46-A085-30E3F7224736}"/>
              </a:ext>
            </a:extLst>
          </p:cNvPr>
          <p:cNvPicPr>
            <a:picLocks noChangeAspect="1"/>
          </p:cNvPicPr>
          <p:nvPr/>
        </p:nvPicPr>
        <p:blipFill>
          <a:blip r:embed="rId3"/>
          <a:stretch>
            <a:fillRect/>
          </a:stretch>
        </p:blipFill>
        <p:spPr>
          <a:xfrm>
            <a:off x="1" y="-21770"/>
            <a:ext cx="2040252" cy="2336760"/>
          </a:xfrm>
          <a:prstGeom prst="rect">
            <a:avLst/>
          </a:prstGeom>
        </p:spPr>
      </p:pic>
      <p:pic>
        <p:nvPicPr>
          <p:cNvPr id="12" name="Picture 11">
            <a:extLst>
              <a:ext uri="{FF2B5EF4-FFF2-40B4-BE49-F238E27FC236}">
                <a16:creationId xmlns:a16="http://schemas.microsoft.com/office/drawing/2014/main" id="{04BD5950-2558-514C-B033-F854BE49E33E}"/>
              </a:ext>
            </a:extLst>
          </p:cNvPr>
          <p:cNvPicPr>
            <a:picLocks noChangeAspect="1"/>
          </p:cNvPicPr>
          <p:nvPr/>
        </p:nvPicPr>
        <p:blipFill>
          <a:blip r:embed="rId4"/>
          <a:stretch>
            <a:fillRect/>
          </a:stretch>
        </p:blipFill>
        <p:spPr>
          <a:xfrm>
            <a:off x="341619" y="6262649"/>
            <a:ext cx="1135489" cy="323714"/>
          </a:xfrm>
          <a:prstGeom prst="rect">
            <a:avLst/>
          </a:prstGeom>
        </p:spPr>
      </p:pic>
      <p:sp>
        <p:nvSpPr>
          <p:cNvPr id="9" name="Rectangle 8">
            <a:extLst>
              <a:ext uri="{FF2B5EF4-FFF2-40B4-BE49-F238E27FC236}">
                <a16:creationId xmlns:a16="http://schemas.microsoft.com/office/drawing/2014/main" id="{2B0A4018-0A67-154A-9C0B-F0760C05C604}"/>
              </a:ext>
            </a:extLst>
          </p:cNvPr>
          <p:cNvSpPr/>
          <p:nvPr/>
        </p:nvSpPr>
        <p:spPr>
          <a:xfrm>
            <a:off x="0" y="6768934"/>
            <a:ext cx="12192000" cy="95693"/>
          </a:xfrm>
          <a:prstGeom prst="rect">
            <a:avLst/>
          </a:prstGeom>
          <a:solidFill>
            <a:srgbClr val="E100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11" name="TextBox 10">
            <a:extLst>
              <a:ext uri="{FF2B5EF4-FFF2-40B4-BE49-F238E27FC236}">
                <a16:creationId xmlns:a16="http://schemas.microsoft.com/office/drawing/2014/main" id="{3B5AA176-1E5F-CC3F-2377-192E5289FF00}"/>
              </a:ext>
            </a:extLst>
          </p:cNvPr>
          <p:cNvSpPr txBox="1"/>
          <p:nvPr/>
        </p:nvSpPr>
        <p:spPr>
          <a:xfrm>
            <a:off x="5799396" y="997004"/>
            <a:ext cx="6135549" cy="4770537"/>
          </a:xfrm>
          <a:prstGeom prst="rect">
            <a:avLst/>
          </a:prstGeom>
          <a:noFill/>
        </p:spPr>
        <p:txBody>
          <a:bodyPr wrap="square">
            <a:spAutoFit/>
          </a:bodyPr>
          <a:lstStyle/>
          <a:p>
            <a:r>
              <a:rPr lang="en-US" sz="1600">
                <a:solidFill>
                  <a:schemeClr val="bg1"/>
                </a:solidFill>
                <a:latin typeface="Overpass" panose="00000500000000000000" pitchFamily="2" charset="0"/>
              </a:rPr>
              <a:t>VentureBuilder (VB) is creating a new generation of African-owned and managed off-grid solar businesses that will deliver profitable, scalable, and sustainable modern electricity services to more than 2.4 million African households and enterprises. VB partners with seasoned local entrepreneurs who bring deep market knowledge and market traction on last mile distribution and/or off-grid solar. </a:t>
            </a:r>
          </a:p>
          <a:p>
            <a:endParaRPr lang="en-US" sz="1600">
              <a:solidFill>
                <a:schemeClr val="bg1"/>
              </a:solidFill>
              <a:latin typeface="Overpass" panose="00000500000000000000" pitchFamily="2" charset="0"/>
            </a:endParaRPr>
          </a:p>
          <a:p>
            <a:r>
              <a:rPr lang="en-US" sz="1600">
                <a:solidFill>
                  <a:schemeClr val="bg1"/>
                </a:solidFill>
                <a:latin typeface="Overpass" panose="00000500000000000000" pitchFamily="2" charset="0"/>
              </a:rPr>
              <a:t>In addition to equity, VB invests via enterprise development services (EDS), delivered by a team of seasoned industry experts that helps flatten the learning curve associated with off-grid solar business models. VB EDS investments centers on four pillars: corporate finance, strategy and governance, core operations, and consumer credit. VB helps build systems, processes, and capabilities around these pillars to create profitable off-grid solar businesses that offer a variety of products and services to meet household and enterprise needs. </a:t>
            </a:r>
          </a:p>
          <a:p>
            <a:endParaRPr lang="en-US" sz="1600">
              <a:solidFill>
                <a:schemeClr val="bg1"/>
              </a:solidFill>
              <a:latin typeface="Overpass" panose="00000500000000000000" pitchFamily="2" charset="0"/>
            </a:endParaRPr>
          </a:p>
          <a:p>
            <a:r>
              <a:rPr lang="en-US" sz="1600">
                <a:solidFill>
                  <a:schemeClr val="bg1"/>
                </a:solidFill>
                <a:latin typeface="Overpass" panose="00000500000000000000" pitchFamily="2" charset="0"/>
              </a:rPr>
              <a:t>Their partnership approach centers on skills transfer through mentoring and coaching, ensuring local knowledge is leveraged and further developed over time.</a:t>
            </a:r>
          </a:p>
        </p:txBody>
      </p:sp>
      <p:sp>
        <p:nvSpPr>
          <p:cNvPr id="16" name="TextBox 15">
            <a:extLst>
              <a:ext uri="{FF2B5EF4-FFF2-40B4-BE49-F238E27FC236}">
                <a16:creationId xmlns:a16="http://schemas.microsoft.com/office/drawing/2014/main" id="{5DC419E6-9834-839D-DA1B-E7112292B425}"/>
              </a:ext>
            </a:extLst>
          </p:cNvPr>
          <p:cNvSpPr txBox="1"/>
          <p:nvPr/>
        </p:nvSpPr>
        <p:spPr>
          <a:xfrm>
            <a:off x="257055" y="468230"/>
            <a:ext cx="1548886" cy="830997"/>
          </a:xfrm>
          <a:prstGeom prst="rect">
            <a:avLst/>
          </a:prstGeom>
          <a:noFill/>
        </p:spPr>
        <p:txBody>
          <a:bodyPr wrap="square" rtlCol="0">
            <a:spAutoFit/>
          </a:bodyPr>
          <a:lstStyle/>
          <a:p>
            <a:r>
              <a:rPr lang="en-US" sz="2400" b="1">
                <a:solidFill>
                  <a:schemeClr val="bg1"/>
                </a:solidFill>
                <a:latin typeface="Overpass" pitchFamily="2" charset="77"/>
              </a:rPr>
              <a:t>Case Study</a:t>
            </a:r>
          </a:p>
        </p:txBody>
      </p:sp>
      <p:sp>
        <p:nvSpPr>
          <p:cNvPr id="17" name="TextBox 16">
            <a:extLst>
              <a:ext uri="{FF2B5EF4-FFF2-40B4-BE49-F238E27FC236}">
                <a16:creationId xmlns:a16="http://schemas.microsoft.com/office/drawing/2014/main" id="{5D26856C-0680-9E92-73FD-1867FA11CCDC}"/>
              </a:ext>
            </a:extLst>
          </p:cNvPr>
          <p:cNvSpPr txBox="1"/>
          <p:nvPr/>
        </p:nvSpPr>
        <p:spPr>
          <a:xfrm>
            <a:off x="2062995" y="661816"/>
            <a:ext cx="3736400" cy="830997"/>
          </a:xfrm>
          <a:prstGeom prst="rect">
            <a:avLst/>
          </a:prstGeom>
          <a:noFill/>
        </p:spPr>
        <p:txBody>
          <a:bodyPr wrap="square" rtlCol="0">
            <a:spAutoFit/>
          </a:bodyPr>
          <a:lstStyle/>
          <a:p>
            <a:pPr algn="ctr"/>
            <a:r>
              <a:rPr lang="en-US" sz="2400" b="1">
                <a:solidFill>
                  <a:schemeClr val="bg1"/>
                </a:solidFill>
                <a:latin typeface="Overpass" pitchFamily="2" charset="77"/>
              </a:rPr>
              <a:t>VentureBuilder’s enterprise development</a:t>
            </a:r>
          </a:p>
        </p:txBody>
      </p:sp>
      <p:pic>
        <p:nvPicPr>
          <p:cNvPr id="1026" name="Picture 2" descr="Homegrown, African-Owned: A New Approach to Building Africa’s Off-Grid Energy Industry">
            <a:extLst>
              <a:ext uri="{FF2B5EF4-FFF2-40B4-BE49-F238E27FC236}">
                <a16:creationId xmlns:a16="http://schemas.microsoft.com/office/drawing/2014/main" id="{D2289DB7-8ED9-A843-B4C1-207CBF896573}"/>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51398" r="1497"/>
          <a:stretch/>
        </p:blipFill>
        <p:spPr bwMode="auto">
          <a:xfrm>
            <a:off x="1948817" y="1608483"/>
            <a:ext cx="3769246" cy="4509052"/>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2C9C1547-9F13-3A5B-A910-5C3D1F8B5C21}"/>
              </a:ext>
            </a:extLst>
          </p:cNvPr>
          <p:cNvSpPr txBox="1"/>
          <p:nvPr/>
        </p:nvSpPr>
        <p:spPr>
          <a:xfrm>
            <a:off x="1879595" y="6263774"/>
            <a:ext cx="3365054" cy="276999"/>
          </a:xfrm>
          <a:prstGeom prst="rect">
            <a:avLst/>
          </a:prstGeom>
          <a:noFill/>
        </p:spPr>
        <p:txBody>
          <a:bodyPr wrap="square">
            <a:spAutoFit/>
          </a:bodyPr>
          <a:lstStyle/>
          <a:p>
            <a:pPr algn="ctr"/>
            <a:r>
              <a:rPr lang="en-US" sz="1200" i="1">
                <a:solidFill>
                  <a:schemeClr val="bg1"/>
                </a:solidFill>
                <a:latin typeface="Overpass" panose="00000500000000000000" pitchFamily="2" charset="0"/>
              </a:rPr>
              <a:t>Image source: </a:t>
            </a:r>
            <a:r>
              <a:rPr lang="en-US" sz="1200" i="1">
                <a:solidFill>
                  <a:schemeClr val="bg1"/>
                </a:solidFill>
                <a:latin typeface="Overpass" panose="00000500000000000000" pitchFamily="2" charset="0"/>
                <a:hlinkClick r:id="rId6"/>
              </a:rPr>
              <a:t>VentureBuilder</a:t>
            </a:r>
            <a:endParaRPr lang="en-IN" sz="1200" i="1"/>
          </a:p>
        </p:txBody>
      </p:sp>
    </p:spTree>
    <p:extLst>
      <p:ext uri="{BB962C8B-B14F-4D97-AF65-F5344CB8AC3E}">
        <p14:creationId xmlns:p14="http://schemas.microsoft.com/office/powerpoint/2010/main" val="14518032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76003A37-67FC-41EE-9028-8516C34DDB9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2529" y="6228178"/>
            <a:ext cx="1135489" cy="323714"/>
          </a:xfrm>
          <a:prstGeom prst="rect">
            <a:avLst/>
          </a:prstGeom>
        </p:spPr>
      </p:pic>
      <p:pic>
        <p:nvPicPr>
          <p:cNvPr id="18" name="Picture 17">
            <a:extLst>
              <a:ext uri="{FF2B5EF4-FFF2-40B4-BE49-F238E27FC236}">
                <a16:creationId xmlns:a16="http://schemas.microsoft.com/office/drawing/2014/main" id="{4CB6A7C0-0294-4D99-A6A7-EE7B9C6D3B0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2529" y="6228178"/>
            <a:ext cx="1135489" cy="323714"/>
          </a:xfrm>
          <a:prstGeom prst="rect">
            <a:avLst/>
          </a:prstGeom>
        </p:spPr>
      </p:pic>
      <p:sp>
        <p:nvSpPr>
          <p:cNvPr id="20" name="TextBox 19">
            <a:extLst>
              <a:ext uri="{FF2B5EF4-FFF2-40B4-BE49-F238E27FC236}">
                <a16:creationId xmlns:a16="http://schemas.microsoft.com/office/drawing/2014/main" id="{C6701E4B-2346-7CD7-FB2F-426386905903}"/>
              </a:ext>
            </a:extLst>
          </p:cNvPr>
          <p:cNvSpPr txBox="1"/>
          <p:nvPr/>
        </p:nvSpPr>
        <p:spPr>
          <a:xfrm>
            <a:off x="4543783" y="437093"/>
            <a:ext cx="6879127" cy="707886"/>
          </a:xfrm>
          <a:prstGeom prst="rect">
            <a:avLst/>
          </a:prstGeom>
          <a:noFill/>
        </p:spPr>
        <p:txBody>
          <a:bodyPr wrap="square" lIns="91440" tIns="45720" rIns="91440" bIns="45720" anchor="t">
            <a:spAutoFit/>
          </a:bodyPr>
          <a:lstStyle/>
          <a:p>
            <a:r>
              <a:rPr lang="en-US" sz="2000" b="1">
                <a:solidFill>
                  <a:srgbClr val="FF5236"/>
                </a:solidFill>
                <a:ea typeface="+mn-lt"/>
                <a:cs typeface="+mn-lt"/>
              </a:rPr>
              <a:t>Building capacity of productive end-users of DRE to maximise jobs and livelihoods potential</a:t>
            </a:r>
            <a:r>
              <a:rPr lang="en-US" sz="2000" b="1">
                <a:solidFill>
                  <a:srgbClr val="FF5236"/>
                </a:solidFill>
                <a:latin typeface="Overpass"/>
                <a:ea typeface="+mn-lt"/>
                <a:cs typeface="+mn-lt"/>
              </a:rPr>
              <a:t> </a:t>
            </a:r>
            <a:r>
              <a:rPr lang="en-US" sz="2000" b="1">
                <a:solidFill>
                  <a:srgbClr val="FF5236"/>
                </a:solidFill>
                <a:latin typeface="Overpass"/>
                <a:cs typeface="Calibri" panose="020F0502020204030204"/>
              </a:rPr>
              <a:t> </a:t>
            </a:r>
            <a:endParaRPr lang="en-US" sz="2000">
              <a:ea typeface="Calibri" panose="020F0502020204030204"/>
              <a:cs typeface="Calibri" panose="020F0502020204030204"/>
            </a:endParaRPr>
          </a:p>
        </p:txBody>
      </p:sp>
      <p:sp>
        <p:nvSpPr>
          <p:cNvPr id="22" name="TextBox 21">
            <a:extLst>
              <a:ext uri="{FF2B5EF4-FFF2-40B4-BE49-F238E27FC236}">
                <a16:creationId xmlns:a16="http://schemas.microsoft.com/office/drawing/2014/main" id="{9502DC75-DD86-74D6-F024-9494EFE2FD1E}"/>
              </a:ext>
            </a:extLst>
          </p:cNvPr>
          <p:cNvSpPr txBox="1"/>
          <p:nvPr/>
        </p:nvSpPr>
        <p:spPr>
          <a:xfrm>
            <a:off x="312591" y="190872"/>
            <a:ext cx="3463886" cy="954107"/>
          </a:xfrm>
          <a:prstGeom prst="rect">
            <a:avLst/>
          </a:prstGeom>
          <a:noFill/>
        </p:spPr>
        <p:txBody>
          <a:bodyPr wrap="square">
            <a:spAutoFit/>
          </a:bodyPr>
          <a:lstStyle/>
          <a:p>
            <a:r>
              <a:rPr lang="en-US" sz="2800" b="1">
                <a:solidFill>
                  <a:srgbClr val="0C3157"/>
                </a:solidFill>
                <a:latin typeface="Overpass"/>
              </a:rPr>
              <a:t>Solutions to </a:t>
            </a:r>
          </a:p>
          <a:p>
            <a:r>
              <a:rPr lang="en-US" sz="2800" b="1">
                <a:solidFill>
                  <a:srgbClr val="0C3157"/>
                </a:solidFill>
                <a:latin typeface="Overpass"/>
              </a:rPr>
              <a:t>close the skills gap:</a:t>
            </a:r>
          </a:p>
        </p:txBody>
      </p:sp>
      <p:sp>
        <p:nvSpPr>
          <p:cNvPr id="24" name="TextBox 23">
            <a:extLst>
              <a:ext uri="{FF2B5EF4-FFF2-40B4-BE49-F238E27FC236}">
                <a16:creationId xmlns:a16="http://schemas.microsoft.com/office/drawing/2014/main" id="{6C211092-1439-E984-5C10-C22A132CA7A0}"/>
              </a:ext>
            </a:extLst>
          </p:cNvPr>
          <p:cNvSpPr txBox="1"/>
          <p:nvPr/>
        </p:nvSpPr>
        <p:spPr>
          <a:xfrm>
            <a:off x="389307" y="1573703"/>
            <a:ext cx="5319008" cy="2246769"/>
          </a:xfrm>
          <a:prstGeom prst="rect">
            <a:avLst/>
          </a:prstGeom>
          <a:noFill/>
        </p:spPr>
        <p:txBody>
          <a:bodyPr wrap="square" lIns="91440" tIns="45720" rIns="91440" bIns="45720" anchor="t">
            <a:spAutoFit/>
          </a:bodyPr>
          <a:lstStyle/>
          <a:p>
            <a:r>
              <a:rPr lang="en-US" sz="1400" b="1">
                <a:solidFill>
                  <a:srgbClr val="E1004E"/>
                </a:solidFill>
                <a:latin typeface="Overpass"/>
                <a:ea typeface="Calibri"/>
                <a:cs typeface="Calibri"/>
              </a:rPr>
              <a:t>7.1 Energy access has huge potential to be a jobs multiplier in local and regional economies</a:t>
            </a:r>
          </a:p>
          <a:p>
            <a:r>
              <a:rPr lang="en-US" sz="1400">
                <a:latin typeface="Overpass"/>
                <a:ea typeface="+mn-lt"/>
                <a:cs typeface="+mn-lt"/>
              </a:rPr>
              <a:t>Energy access has a </a:t>
            </a:r>
            <a:r>
              <a:rPr lang="en-US" sz="1400" u="sng">
                <a:latin typeface="Overpass"/>
                <a:ea typeface="+mn-lt"/>
                <a:cs typeface="+mn-lt"/>
              </a:rPr>
              <a:t>livelihoods multiplier effect on local and regional economies</a:t>
            </a:r>
            <a:r>
              <a:rPr lang="en-US" sz="1400">
                <a:latin typeface="Overpass"/>
                <a:ea typeface="+mn-lt"/>
                <a:cs typeface="+mn-lt"/>
              </a:rPr>
              <a:t>: in addition to the direct jobs potential in the energy sector itself, up to 5 x more jobs could be created or enhanced through use of that energy, for example in powering agricultural livelihoods or small business activities (</a:t>
            </a:r>
            <a:r>
              <a:rPr lang="en-US" sz="1400">
                <a:latin typeface="Overpass"/>
                <a:ea typeface="+mn-lt"/>
                <a:cs typeface="+mn-lt"/>
                <a:hlinkClick r:id="" action="ppaction://noaction"/>
              </a:rPr>
              <a:t>Shirley, 2020</a:t>
            </a:r>
            <a:r>
              <a:rPr lang="en-US" sz="1400">
                <a:latin typeface="Overpass"/>
                <a:ea typeface="+mn-lt"/>
                <a:cs typeface="+mn-lt"/>
              </a:rPr>
              <a:t>). The lack of the skills and knowledge to build businesses and integrate new appliances on the part of end-users is a significant barrier to realising the full livelihoods potential of the energy transition. </a:t>
            </a:r>
            <a:endParaRPr lang="en-US" sz="1400">
              <a:solidFill>
                <a:srgbClr val="000000"/>
              </a:solidFill>
              <a:latin typeface="Overpass"/>
              <a:ea typeface="+mn-lt"/>
              <a:cs typeface="+mn-lt"/>
            </a:endParaRPr>
          </a:p>
        </p:txBody>
      </p:sp>
      <p:sp>
        <p:nvSpPr>
          <p:cNvPr id="25" name="TextBox 24">
            <a:extLst>
              <a:ext uri="{FF2B5EF4-FFF2-40B4-BE49-F238E27FC236}">
                <a16:creationId xmlns:a16="http://schemas.microsoft.com/office/drawing/2014/main" id="{F6D677B3-CBD7-A8E0-121C-E1D031771490}"/>
              </a:ext>
            </a:extLst>
          </p:cNvPr>
          <p:cNvSpPr txBox="1"/>
          <p:nvPr/>
        </p:nvSpPr>
        <p:spPr>
          <a:xfrm>
            <a:off x="5772311" y="1508497"/>
            <a:ext cx="6184647" cy="2677656"/>
          </a:xfrm>
          <a:prstGeom prst="rect">
            <a:avLst/>
          </a:prstGeom>
          <a:noFill/>
        </p:spPr>
        <p:txBody>
          <a:bodyPr wrap="square" lIns="91440" tIns="45720" rIns="91440" bIns="45720" anchor="t">
            <a:spAutoFit/>
          </a:bodyPr>
          <a:lstStyle/>
          <a:p>
            <a:r>
              <a:rPr lang="en-GB" sz="1400" b="1">
                <a:solidFill>
                  <a:srgbClr val="E1004E"/>
                </a:solidFill>
                <a:latin typeface="Overpass"/>
                <a:ea typeface="+mn-lt"/>
                <a:cs typeface="+mn-lt"/>
              </a:rPr>
              <a:t>7.2 Supporting skills development for end-users is critical to unlock this potential </a:t>
            </a:r>
            <a:endParaRPr lang="en-GB" sz="1400">
              <a:latin typeface="Overpass"/>
              <a:ea typeface="+mn-lt"/>
              <a:cs typeface="+mn-lt"/>
            </a:endParaRPr>
          </a:p>
          <a:p>
            <a:r>
              <a:rPr lang="en-GB" sz="1400">
                <a:latin typeface="Overpass"/>
                <a:ea typeface="+mn-lt"/>
                <a:cs typeface="+mn-lt"/>
              </a:rPr>
              <a:t>A lack of productive businesses using energy not only constrains livelihoods potential, but also the growth of DRE itself. In many energy poor regions, the costs of setting up and running distributed energy infrastructure outstrips the demand from end-users for that energy in the absence of productive applications. This gives little financial incentive to invest in or expand mini-grid and access. </a:t>
            </a:r>
            <a:r>
              <a:rPr lang="en-GB" sz="1400" u="sng">
                <a:latin typeface="Overpass"/>
                <a:ea typeface="+mn-lt"/>
                <a:cs typeface="+mn-lt"/>
              </a:rPr>
              <a:t>Supporting people to develop skills and access resources to run productive businesses is essential to making mini-grid access economically viable</a:t>
            </a:r>
            <a:r>
              <a:rPr lang="en-GB" sz="1400">
                <a:latin typeface="Overpass"/>
                <a:ea typeface="+mn-lt"/>
                <a:cs typeface="+mn-lt"/>
              </a:rPr>
              <a:t> and should go hand-in hand with energy planning and roll-out (AL). </a:t>
            </a:r>
            <a:r>
              <a:rPr lang="en-US" sz="1400">
                <a:latin typeface="Overpass"/>
                <a:ea typeface="+mn-lt"/>
                <a:cs typeface="+mn-lt"/>
              </a:rPr>
              <a:t>In addition to skills, businesses need support with areas such as finance and access to markets (RK, AL). </a:t>
            </a:r>
            <a:endParaRPr lang="en-GB" sz="1400">
              <a:latin typeface="Overpass"/>
              <a:ea typeface="+mn-lt"/>
              <a:cs typeface="+mn-lt"/>
            </a:endParaRPr>
          </a:p>
          <a:p>
            <a:endParaRPr lang="en-GB" sz="1400">
              <a:latin typeface="Overpass"/>
              <a:ea typeface="+mn-lt"/>
              <a:cs typeface="+mn-lt"/>
            </a:endParaRPr>
          </a:p>
        </p:txBody>
      </p:sp>
      <p:pic>
        <p:nvPicPr>
          <p:cNvPr id="28" name="Graphic 27" descr="Badge 7 with solid fill">
            <a:extLst>
              <a:ext uri="{FF2B5EF4-FFF2-40B4-BE49-F238E27FC236}">
                <a16:creationId xmlns:a16="http://schemas.microsoft.com/office/drawing/2014/main" id="{6F91AAB4-0E5A-899A-84EA-C7922CD4603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3892580" y="443817"/>
            <a:ext cx="646331" cy="646331"/>
          </a:xfrm>
          <a:prstGeom prst="rect">
            <a:avLst/>
          </a:prstGeom>
        </p:spPr>
      </p:pic>
      <p:sp>
        <p:nvSpPr>
          <p:cNvPr id="17" name="Rectangle 16">
            <a:extLst>
              <a:ext uri="{FF2B5EF4-FFF2-40B4-BE49-F238E27FC236}">
                <a16:creationId xmlns:a16="http://schemas.microsoft.com/office/drawing/2014/main" id="{31ADBAC3-EADF-0F9F-416C-E127125103D8}"/>
              </a:ext>
            </a:extLst>
          </p:cNvPr>
          <p:cNvSpPr/>
          <p:nvPr/>
        </p:nvSpPr>
        <p:spPr>
          <a:xfrm>
            <a:off x="0" y="6839954"/>
            <a:ext cx="12192000" cy="95693"/>
          </a:xfrm>
          <a:prstGeom prst="rect">
            <a:avLst/>
          </a:prstGeom>
          <a:solidFill>
            <a:srgbClr val="03E2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19" name="Rectangle 18">
            <a:extLst>
              <a:ext uri="{FF2B5EF4-FFF2-40B4-BE49-F238E27FC236}">
                <a16:creationId xmlns:a16="http://schemas.microsoft.com/office/drawing/2014/main" id="{69E8A48E-9B14-66B8-E5C0-9E86A8603406}"/>
              </a:ext>
            </a:extLst>
          </p:cNvPr>
          <p:cNvSpPr/>
          <p:nvPr/>
        </p:nvSpPr>
        <p:spPr>
          <a:xfrm rot="16200000">
            <a:off x="-3499150" y="3277496"/>
            <a:ext cx="7107297" cy="77296"/>
          </a:xfrm>
          <a:prstGeom prst="rect">
            <a:avLst/>
          </a:prstGeom>
          <a:solidFill>
            <a:srgbClr val="FF52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11" name="TextBox 10">
            <a:extLst>
              <a:ext uri="{FF2B5EF4-FFF2-40B4-BE49-F238E27FC236}">
                <a16:creationId xmlns:a16="http://schemas.microsoft.com/office/drawing/2014/main" id="{7FBDC3BF-D2C3-F4B9-2162-DAEE47543436}"/>
              </a:ext>
            </a:extLst>
          </p:cNvPr>
          <p:cNvSpPr txBox="1"/>
          <p:nvPr/>
        </p:nvSpPr>
        <p:spPr>
          <a:xfrm>
            <a:off x="348986" y="3985369"/>
            <a:ext cx="5319008" cy="2893100"/>
          </a:xfrm>
          <a:prstGeom prst="rect">
            <a:avLst/>
          </a:prstGeom>
          <a:noFill/>
        </p:spPr>
        <p:txBody>
          <a:bodyPr wrap="square" lIns="91440" tIns="45720" rIns="91440" bIns="45720" anchor="t">
            <a:spAutoFit/>
          </a:bodyPr>
          <a:lstStyle/>
          <a:p>
            <a:endParaRPr lang="en-US" sz="1400" b="1">
              <a:solidFill>
                <a:srgbClr val="E1004E"/>
              </a:solidFill>
              <a:latin typeface="Overpass"/>
              <a:ea typeface="Calibri"/>
              <a:cs typeface="Calibri"/>
            </a:endParaRPr>
          </a:p>
          <a:p>
            <a:r>
              <a:rPr lang="en-US" sz="1400" b="1">
                <a:solidFill>
                  <a:srgbClr val="E1004E"/>
                </a:solidFill>
                <a:latin typeface="Overpass"/>
                <a:ea typeface="Calibri"/>
                <a:cs typeface="Calibri"/>
              </a:rPr>
              <a:t>7.3 Bridging the silos between the DRE, agriculture, and other, sectors </a:t>
            </a:r>
          </a:p>
          <a:p>
            <a:r>
              <a:rPr lang="en-GB" sz="1400">
                <a:latin typeface="Overpass"/>
                <a:ea typeface="+mn-lt"/>
                <a:cs typeface="+mn-lt"/>
              </a:rPr>
              <a:t>Energy programmes should </a:t>
            </a:r>
            <a:r>
              <a:rPr lang="en-GB" sz="1400" u="sng">
                <a:latin typeface="Overpass"/>
                <a:ea typeface="+mn-lt"/>
                <a:cs typeface="+mn-lt"/>
              </a:rPr>
              <a:t>connect with those already serving the livelihoods needs end-users at a local level</a:t>
            </a:r>
            <a:r>
              <a:rPr lang="en-GB" sz="1400">
                <a:latin typeface="Overpass"/>
                <a:ea typeface="+mn-lt"/>
                <a:cs typeface="+mn-lt"/>
              </a:rPr>
              <a:t>. This might consist of agricultural or rural training centres, or larger entities. For example, EnerGrow in Uganda is rolling out productive micro business training, for users of DRE, in partnership with the extensive FAO farmer field school network (HJ, AL). This approach makes sure that the agricultural need is the starting point from which to design the energy intervention (REN). </a:t>
            </a:r>
          </a:p>
          <a:p>
            <a:endParaRPr lang="en-GB" sz="1400">
              <a:ea typeface="+mn-lt"/>
              <a:cs typeface="+mn-lt"/>
            </a:endParaRPr>
          </a:p>
          <a:p>
            <a:endParaRPr lang="en-US" sz="1400">
              <a:solidFill>
                <a:srgbClr val="000000"/>
              </a:solidFill>
              <a:latin typeface="Overpass"/>
              <a:ea typeface="+mn-lt"/>
              <a:cs typeface="+mn-lt"/>
            </a:endParaRPr>
          </a:p>
        </p:txBody>
      </p:sp>
      <p:sp>
        <p:nvSpPr>
          <p:cNvPr id="12" name="TextBox 11">
            <a:extLst>
              <a:ext uri="{FF2B5EF4-FFF2-40B4-BE49-F238E27FC236}">
                <a16:creationId xmlns:a16="http://schemas.microsoft.com/office/drawing/2014/main" id="{ABE01DFB-ABD9-BE82-ADEF-A207B89C7FD9}"/>
              </a:ext>
            </a:extLst>
          </p:cNvPr>
          <p:cNvSpPr txBox="1"/>
          <p:nvPr/>
        </p:nvSpPr>
        <p:spPr>
          <a:xfrm>
            <a:off x="5785679" y="4269810"/>
            <a:ext cx="6151225" cy="2246769"/>
          </a:xfrm>
          <a:prstGeom prst="rect">
            <a:avLst/>
          </a:prstGeom>
          <a:noFill/>
        </p:spPr>
        <p:txBody>
          <a:bodyPr wrap="square" lIns="91440" tIns="45720" rIns="91440" bIns="45720" anchor="t">
            <a:spAutoFit/>
          </a:bodyPr>
          <a:lstStyle/>
          <a:p>
            <a:r>
              <a:rPr lang="en-US" sz="1400" b="1">
                <a:solidFill>
                  <a:srgbClr val="E1004E"/>
                </a:solidFill>
                <a:latin typeface="Overpass"/>
                <a:ea typeface="Calibri"/>
                <a:cs typeface="Calibri"/>
              </a:rPr>
              <a:t>7.4 Tackle systemic factors constraining the productive use of DRE in particular regions</a:t>
            </a:r>
          </a:p>
          <a:p>
            <a:r>
              <a:rPr lang="en-GB" sz="1400">
                <a:latin typeface="Overpass"/>
                <a:ea typeface="+mn-lt"/>
                <a:cs typeface="+mn-lt"/>
              </a:rPr>
              <a:t>Beyond the capacity of individual businesses, there are </a:t>
            </a:r>
            <a:r>
              <a:rPr lang="en-GB" sz="1400" u="sng">
                <a:latin typeface="Overpass"/>
                <a:ea typeface="+mn-lt"/>
                <a:cs typeface="+mn-lt"/>
              </a:rPr>
              <a:t>systemic factors holding farmers and small agri-businesses back i</a:t>
            </a:r>
            <a:r>
              <a:rPr lang="en-GB" sz="1400">
                <a:latin typeface="Overpass"/>
                <a:ea typeface="+mn-lt"/>
                <a:cs typeface="+mn-lt"/>
              </a:rPr>
              <a:t>n many parts of the world. These include unfair trade agreements and difficulty meeting export and import standards. In some regions, these can prevent farmers from adding value to raw materials in the first places or accessing key markets (RS). Though these challenges are beyond the scope of any individual DRE programme or enterprise to tackle, these constraints need to be accounted for in programmes design and discussed and changes advocated for at a policy level. </a:t>
            </a:r>
            <a:endParaRPr lang="en-GB" sz="1400">
              <a:latin typeface="Overpass"/>
            </a:endParaRPr>
          </a:p>
        </p:txBody>
      </p:sp>
    </p:spTree>
    <p:extLst>
      <p:ext uri="{BB962C8B-B14F-4D97-AF65-F5344CB8AC3E}">
        <p14:creationId xmlns:p14="http://schemas.microsoft.com/office/powerpoint/2010/main" val="356135365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25C3C26-95B2-E140-90D0-EB05B574CA8A}"/>
              </a:ext>
            </a:extLst>
          </p:cNvPr>
          <p:cNvSpPr/>
          <p:nvPr/>
        </p:nvSpPr>
        <p:spPr>
          <a:xfrm>
            <a:off x="0" y="0"/>
            <a:ext cx="12191999" cy="6858000"/>
          </a:xfrm>
          <a:prstGeom prst="rect">
            <a:avLst/>
          </a:prstGeom>
          <a:solidFill>
            <a:srgbClr val="0141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1C4356FF-4B81-9E46-A085-30E3F7224736}"/>
              </a:ext>
            </a:extLst>
          </p:cNvPr>
          <p:cNvPicPr>
            <a:picLocks noChangeAspect="1"/>
          </p:cNvPicPr>
          <p:nvPr/>
        </p:nvPicPr>
        <p:blipFill>
          <a:blip r:embed="rId3"/>
          <a:stretch>
            <a:fillRect/>
          </a:stretch>
        </p:blipFill>
        <p:spPr>
          <a:xfrm>
            <a:off x="1" y="-21770"/>
            <a:ext cx="2040252" cy="2336760"/>
          </a:xfrm>
          <a:prstGeom prst="rect">
            <a:avLst/>
          </a:prstGeom>
        </p:spPr>
      </p:pic>
      <p:pic>
        <p:nvPicPr>
          <p:cNvPr id="12" name="Picture 11">
            <a:extLst>
              <a:ext uri="{FF2B5EF4-FFF2-40B4-BE49-F238E27FC236}">
                <a16:creationId xmlns:a16="http://schemas.microsoft.com/office/drawing/2014/main" id="{04BD5950-2558-514C-B033-F854BE49E33E}"/>
              </a:ext>
            </a:extLst>
          </p:cNvPr>
          <p:cNvPicPr>
            <a:picLocks noChangeAspect="1"/>
          </p:cNvPicPr>
          <p:nvPr/>
        </p:nvPicPr>
        <p:blipFill>
          <a:blip r:embed="rId4"/>
          <a:stretch>
            <a:fillRect/>
          </a:stretch>
        </p:blipFill>
        <p:spPr>
          <a:xfrm>
            <a:off x="341619" y="6262649"/>
            <a:ext cx="1135489" cy="323714"/>
          </a:xfrm>
          <a:prstGeom prst="rect">
            <a:avLst/>
          </a:prstGeom>
        </p:spPr>
      </p:pic>
      <p:sp>
        <p:nvSpPr>
          <p:cNvPr id="9" name="Rectangle 8">
            <a:extLst>
              <a:ext uri="{FF2B5EF4-FFF2-40B4-BE49-F238E27FC236}">
                <a16:creationId xmlns:a16="http://schemas.microsoft.com/office/drawing/2014/main" id="{2B0A4018-0A67-154A-9C0B-F0760C05C604}"/>
              </a:ext>
            </a:extLst>
          </p:cNvPr>
          <p:cNvSpPr/>
          <p:nvPr/>
        </p:nvSpPr>
        <p:spPr>
          <a:xfrm>
            <a:off x="0" y="6768934"/>
            <a:ext cx="12192000" cy="95693"/>
          </a:xfrm>
          <a:prstGeom prst="rect">
            <a:avLst/>
          </a:prstGeom>
          <a:solidFill>
            <a:srgbClr val="E100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11" name="TextBox 10">
            <a:extLst>
              <a:ext uri="{FF2B5EF4-FFF2-40B4-BE49-F238E27FC236}">
                <a16:creationId xmlns:a16="http://schemas.microsoft.com/office/drawing/2014/main" id="{3B5AA176-1E5F-CC3F-2377-192E5289FF00}"/>
              </a:ext>
            </a:extLst>
          </p:cNvPr>
          <p:cNvSpPr txBox="1"/>
          <p:nvPr/>
        </p:nvSpPr>
        <p:spPr>
          <a:xfrm>
            <a:off x="2109282" y="1652225"/>
            <a:ext cx="4866432" cy="4770537"/>
          </a:xfrm>
          <a:prstGeom prst="rect">
            <a:avLst/>
          </a:prstGeom>
          <a:noFill/>
        </p:spPr>
        <p:txBody>
          <a:bodyPr wrap="square">
            <a:spAutoFit/>
          </a:bodyPr>
          <a:lstStyle>
            <a:defPPr>
              <a:defRPr lang="en-US"/>
            </a:defPPr>
            <a:lvl1pPr>
              <a:defRPr sz="1600">
                <a:solidFill>
                  <a:schemeClr val="bg1"/>
                </a:solidFill>
                <a:latin typeface="Overpass" panose="00000500000000000000" pitchFamily="2" charset="0"/>
              </a:defRPr>
            </a:lvl1pPr>
          </a:lstStyle>
          <a:p>
            <a:r>
              <a:rPr lang="en-US" sz="1600">
                <a:solidFill>
                  <a:schemeClr val="bg1"/>
                </a:solidFill>
                <a:latin typeface="Overpass" panose="00000500000000000000" pitchFamily="2" charset="0"/>
              </a:rPr>
              <a:t>EnerGrow is helping accelerate rural electrification in Uganda by helping energy companies improve demand and payments for electricity in rural areas. </a:t>
            </a:r>
            <a:r>
              <a:rPr lang="en-US"/>
              <a:t>E</a:t>
            </a:r>
            <a:r>
              <a:rPr lang="en-US" sz="1600">
                <a:solidFill>
                  <a:schemeClr val="bg1"/>
                </a:solidFill>
                <a:latin typeface="Overpass" panose="00000500000000000000" pitchFamily="2" charset="0"/>
              </a:rPr>
              <a:t>nergy </a:t>
            </a:r>
            <a:r>
              <a:rPr lang="en-US"/>
              <a:t>companies partner with EnerGrow, who in turn </a:t>
            </a:r>
            <a:r>
              <a:rPr lang="en-GB"/>
              <a:t>provides their customers with micro-finance loans </a:t>
            </a:r>
            <a:r>
              <a:rPr lang="en-US"/>
              <a:t>for productive use technologies as well as financial literacy and bookkeeping training, </a:t>
            </a:r>
            <a:r>
              <a:rPr lang="en-GB"/>
              <a:t>so they can afford and effectively use income generating electrical tools and equipment. </a:t>
            </a:r>
            <a:r>
              <a:rPr lang="en-US"/>
              <a:t>The customer increases their income, EnerGrow makes a return on the loan, the energy company sells more electricity and the investor's risk is reduced. </a:t>
            </a:r>
          </a:p>
          <a:p>
            <a:endParaRPr lang="en-GB"/>
          </a:p>
          <a:p>
            <a:r>
              <a:rPr lang="en-US"/>
              <a:t>EnerGrow is partnering with the Food and Agriculture Organisation (FAO) to scale up their demand-side capacity building efforts across Uganda. EnerGrow will support the FAO Farmer Field Schools programme by providing financing to farmer groups being trained at the schools, to help them deploy agro-processing hubs. </a:t>
            </a:r>
            <a:endParaRPr lang="en-US" sz="1600">
              <a:solidFill>
                <a:schemeClr val="bg1"/>
              </a:solidFill>
              <a:latin typeface="Overpass" panose="00000500000000000000" pitchFamily="2" charset="0"/>
            </a:endParaRPr>
          </a:p>
        </p:txBody>
      </p:sp>
      <p:sp>
        <p:nvSpPr>
          <p:cNvPr id="17" name="TextBox 16">
            <a:extLst>
              <a:ext uri="{FF2B5EF4-FFF2-40B4-BE49-F238E27FC236}">
                <a16:creationId xmlns:a16="http://schemas.microsoft.com/office/drawing/2014/main" id="{5D26856C-0680-9E92-73FD-1867FA11CCDC}"/>
              </a:ext>
            </a:extLst>
          </p:cNvPr>
          <p:cNvSpPr txBox="1"/>
          <p:nvPr/>
        </p:nvSpPr>
        <p:spPr>
          <a:xfrm>
            <a:off x="2309740" y="505060"/>
            <a:ext cx="4476946" cy="461665"/>
          </a:xfrm>
          <a:prstGeom prst="rect">
            <a:avLst/>
          </a:prstGeom>
          <a:noFill/>
        </p:spPr>
        <p:txBody>
          <a:bodyPr wrap="square" rtlCol="0">
            <a:spAutoFit/>
          </a:bodyPr>
          <a:lstStyle/>
          <a:p>
            <a:pPr algn="ctr"/>
            <a:endParaRPr lang="en-US" sz="2400" b="1">
              <a:solidFill>
                <a:schemeClr val="bg1"/>
              </a:solidFill>
              <a:latin typeface="Overpass" pitchFamily="2" charset="77"/>
            </a:endParaRPr>
          </a:p>
        </p:txBody>
      </p:sp>
      <p:sp>
        <p:nvSpPr>
          <p:cNvPr id="18" name="TextBox 17">
            <a:extLst>
              <a:ext uri="{FF2B5EF4-FFF2-40B4-BE49-F238E27FC236}">
                <a16:creationId xmlns:a16="http://schemas.microsoft.com/office/drawing/2014/main" id="{D699FCFD-CC17-FBB4-5D68-C51B68056F0C}"/>
              </a:ext>
            </a:extLst>
          </p:cNvPr>
          <p:cNvSpPr txBox="1"/>
          <p:nvPr/>
        </p:nvSpPr>
        <p:spPr>
          <a:xfrm>
            <a:off x="7379781" y="368013"/>
            <a:ext cx="4435122" cy="830997"/>
          </a:xfrm>
          <a:prstGeom prst="rect">
            <a:avLst/>
          </a:prstGeom>
          <a:noFill/>
        </p:spPr>
        <p:txBody>
          <a:bodyPr wrap="square" rtlCol="0">
            <a:spAutoFit/>
          </a:bodyPr>
          <a:lstStyle/>
          <a:p>
            <a:pPr algn="ctr"/>
            <a:r>
              <a:rPr lang="en-US" sz="2400" b="1">
                <a:solidFill>
                  <a:schemeClr val="bg1"/>
                </a:solidFill>
                <a:latin typeface="Overpass" pitchFamily="2" charset="77"/>
              </a:rPr>
              <a:t>Energy Change Lab creating productive use champions</a:t>
            </a:r>
          </a:p>
        </p:txBody>
      </p:sp>
      <p:sp>
        <p:nvSpPr>
          <p:cNvPr id="19" name="TextBox 18">
            <a:extLst>
              <a:ext uri="{FF2B5EF4-FFF2-40B4-BE49-F238E27FC236}">
                <a16:creationId xmlns:a16="http://schemas.microsoft.com/office/drawing/2014/main" id="{C70D1D71-7FB3-640E-05DD-92A0906B433A}"/>
              </a:ext>
            </a:extLst>
          </p:cNvPr>
          <p:cNvSpPr txBox="1"/>
          <p:nvPr/>
        </p:nvSpPr>
        <p:spPr>
          <a:xfrm>
            <a:off x="257055" y="468230"/>
            <a:ext cx="1548886" cy="830997"/>
          </a:xfrm>
          <a:prstGeom prst="rect">
            <a:avLst/>
          </a:prstGeom>
          <a:noFill/>
        </p:spPr>
        <p:txBody>
          <a:bodyPr wrap="square" lIns="91440" tIns="45720" rIns="91440" bIns="45720" rtlCol="0" anchor="t">
            <a:spAutoFit/>
          </a:bodyPr>
          <a:lstStyle/>
          <a:p>
            <a:r>
              <a:rPr lang="en-US" sz="2400" b="1">
                <a:solidFill>
                  <a:schemeClr val="bg1"/>
                </a:solidFill>
                <a:latin typeface="Overpass"/>
              </a:rPr>
              <a:t>Case Studies</a:t>
            </a:r>
            <a:endParaRPr lang="en-US" sz="2400" b="1">
              <a:solidFill>
                <a:schemeClr val="bg1"/>
              </a:solidFill>
              <a:latin typeface="Overpass" pitchFamily="2" charset="77"/>
            </a:endParaRPr>
          </a:p>
        </p:txBody>
      </p:sp>
      <p:sp>
        <p:nvSpPr>
          <p:cNvPr id="22" name="TextBox 21">
            <a:extLst>
              <a:ext uri="{FF2B5EF4-FFF2-40B4-BE49-F238E27FC236}">
                <a16:creationId xmlns:a16="http://schemas.microsoft.com/office/drawing/2014/main" id="{4C6D5C8A-1D22-E665-8700-A5AD0077FDDB}"/>
              </a:ext>
            </a:extLst>
          </p:cNvPr>
          <p:cNvSpPr txBox="1"/>
          <p:nvPr/>
        </p:nvSpPr>
        <p:spPr>
          <a:xfrm>
            <a:off x="7082680" y="1652225"/>
            <a:ext cx="5025655" cy="4031873"/>
          </a:xfrm>
          <a:prstGeom prst="rect">
            <a:avLst/>
          </a:prstGeom>
          <a:noFill/>
        </p:spPr>
        <p:txBody>
          <a:bodyPr wrap="square">
            <a:spAutoFit/>
          </a:bodyPr>
          <a:lstStyle>
            <a:defPPr>
              <a:defRPr lang="en-US"/>
            </a:defPPr>
            <a:lvl1pPr>
              <a:defRPr sz="1600">
                <a:solidFill>
                  <a:schemeClr val="bg1"/>
                </a:solidFill>
                <a:latin typeface="Overpass" panose="00000500000000000000" pitchFamily="2" charset="0"/>
              </a:defRPr>
            </a:lvl1pPr>
          </a:lstStyle>
          <a:p>
            <a:r>
              <a:rPr lang="en-GB"/>
              <a:t>The Energy Change Lab in Tanzania was launched jointly by Hivos and the International Institute for Environment and Development (IIED) along with local partners, to run learning and leadership programmes for young people, entrepreneurs and energy professionals. </a:t>
            </a:r>
          </a:p>
          <a:p>
            <a:endParaRPr lang="en-GB"/>
          </a:p>
          <a:p>
            <a:r>
              <a:rPr lang="en-GB"/>
              <a:t>In 2017-18, ECL partnered with PowerCorner, a part of ENGIE, a mini-grid developer, and the Vocational Educational Training Authority to train community productive end-use champions to overcome the local skills gap.</a:t>
            </a:r>
            <a:r>
              <a:rPr lang="en-IN"/>
              <a:t> </a:t>
            </a:r>
            <a:r>
              <a:rPr lang="en-US"/>
              <a:t>Capacity building methods included design of PUE training materials, educational videos, and equipment operating manuals in Swahili. Beyond training, ECL also worked on adjusting the enabling environment such as tariff reductions and accessing appliances to allow this network of PUE champions to thrive.</a:t>
            </a:r>
          </a:p>
        </p:txBody>
      </p:sp>
      <p:sp>
        <p:nvSpPr>
          <p:cNvPr id="13" name="TextBox 12">
            <a:extLst>
              <a:ext uri="{FF2B5EF4-FFF2-40B4-BE49-F238E27FC236}">
                <a16:creationId xmlns:a16="http://schemas.microsoft.com/office/drawing/2014/main" id="{BE81079A-FFFF-74FB-8491-9E7BB6A5B86C}"/>
              </a:ext>
            </a:extLst>
          </p:cNvPr>
          <p:cNvSpPr txBox="1"/>
          <p:nvPr/>
        </p:nvSpPr>
        <p:spPr>
          <a:xfrm>
            <a:off x="2044060" y="368013"/>
            <a:ext cx="4917558" cy="830997"/>
          </a:xfrm>
          <a:prstGeom prst="rect">
            <a:avLst/>
          </a:prstGeom>
          <a:noFill/>
        </p:spPr>
        <p:txBody>
          <a:bodyPr wrap="square" rtlCol="0">
            <a:spAutoFit/>
          </a:bodyPr>
          <a:lstStyle/>
          <a:p>
            <a:pPr algn="ctr"/>
            <a:r>
              <a:rPr lang="en-US" sz="2400" b="1">
                <a:solidFill>
                  <a:schemeClr val="bg1"/>
                </a:solidFill>
                <a:latin typeface="Overpass" pitchFamily="2" charset="77"/>
              </a:rPr>
              <a:t>EnerGrow’s demand-side capacity building increasing electrification</a:t>
            </a:r>
          </a:p>
        </p:txBody>
      </p:sp>
    </p:spTree>
    <p:extLst>
      <p:ext uri="{BB962C8B-B14F-4D97-AF65-F5344CB8AC3E}">
        <p14:creationId xmlns:p14="http://schemas.microsoft.com/office/powerpoint/2010/main" val="180656181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erson jumping over a fence&#10;&#10;Description automatically generated with low confidence">
            <a:extLst>
              <a:ext uri="{FF2B5EF4-FFF2-40B4-BE49-F238E27FC236}">
                <a16:creationId xmlns:a16="http://schemas.microsoft.com/office/drawing/2014/main" id="{C5B99A2B-9A12-8B40-6895-89951D56E674}"/>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l="24702" b="24702"/>
          <a:stretch/>
        </p:blipFill>
        <p:spPr>
          <a:xfrm>
            <a:off x="-1" y="0"/>
            <a:ext cx="12192001" cy="6858000"/>
          </a:xfrm>
          <a:prstGeom prst="rect">
            <a:avLst/>
          </a:prstGeom>
        </p:spPr>
      </p:pic>
      <p:sp>
        <p:nvSpPr>
          <p:cNvPr id="11" name="TextBox 10">
            <a:extLst>
              <a:ext uri="{FF2B5EF4-FFF2-40B4-BE49-F238E27FC236}">
                <a16:creationId xmlns:a16="http://schemas.microsoft.com/office/drawing/2014/main" id="{B4B20738-1925-CF59-68AD-07AE36132D7E}"/>
              </a:ext>
            </a:extLst>
          </p:cNvPr>
          <p:cNvSpPr txBox="1"/>
          <p:nvPr/>
        </p:nvSpPr>
        <p:spPr>
          <a:xfrm>
            <a:off x="4757057" y="291598"/>
            <a:ext cx="7181203" cy="1754326"/>
          </a:xfrm>
          <a:prstGeom prst="rect">
            <a:avLst/>
          </a:prstGeom>
          <a:noFill/>
        </p:spPr>
        <p:txBody>
          <a:bodyPr wrap="square" lIns="91440" tIns="45720" rIns="91440" bIns="45720" anchor="t">
            <a:spAutoFit/>
          </a:bodyPr>
          <a:lstStyle/>
          <a:p>
            <a:pPr algn="r">
              <a:defRPr/>
            </a:pPr>
            <a:r>
              <a:rPr lang="en-US" sz="5400" b="0" i="0">
                <a:solidFill>
                  <a:srgbClr val="E1004E"/>
                </a:solidFill>
                <a:effectLst/>
                <a:latin typeface="Overpass"/>
              </a:rPr>
              <a:t>Grant funders have </a:t>
            </a:r>
          </a:p>
          <a:p>
            <a:pPr algn="r">
              <a:defRPr/>
            </a:pPr>
            <a:r>
              <a:rPr lang="en-US" sz="5400" b="0" i="0">
                <a:solidFill>
                  <a:srgbClr val="E1004E"/>
                </a:solidFill>
                <a:effectLst/>
                <a:latin typeface="Overpass"/>
              </a:rPr>
              <a:t>a crucial role to play​</a:t>
            </a:r>
            <a:endParaRPr lang="en-US" sz="5400" b="1" i="0" u="none" strike="noStrike" kern="1200" cap="none" spc="0" normalizeH="0" baseline="0" noProof="0">
              <a:ln>
                <a:noFill/>
              </a:ln>
              <a:solidFill>
                <a:srgbClr val="E1004E"/>
              </a:solidFill>
              <a:effectLst/>
              <a:uLnTx/>
              <a:uFillTx/>
              <a:latin typeface="Calibri"/>
              <a:cs typeface="Calibri"/>
            </a:endParaRPr>
          </a:p>
        </p:txBody>
      </p:sp>
      <p:pic>
        <p:nvPicPr>
          <p:cNvPr id="2" name="Picture 1">
            <a:extLst>
              <a:ext uri="{FF2B5EF4-FFF2-40B4-BE49-F238E27FC236}">
                <a16:creationId xmlns:a16="http://schemas.microsoft.com/office/drawing/2014/main" id="{C233D573-B80E-3DDA-69DD-EB4ECC4A0466}"/>
              </a:ext>
            </a:extLst>
          </p:cNvPr>
          <p:cNvPicPr>
            <a:picLocks noChangeAspect="1"/>
          </p:cNvPicPr>
          <p:nvPr/>
        </p:nvPicPr>
        <p:blipFill>
          <a:blip r:embed="rId4"/>
          <a:stretch>
            <a:fillRect/>
          </a:stretch>
        </p:blipFill>
        <p:spPr>
          <a:xfrm>
            <a:off x="458670" y="6196878"/>
            <a:ext cx="1135489" cy="323714"/>
          </a:xfrm>
          <a:prstGeom prst="rect">
            <a:avLst/>
          </a:prstGeom>
        </p:spPr>
      </p:pic>
    </p:spTree>
    <p:extLst>
      <p:ext uri="{BB962C8B-B14F-4D97-AF65-F5344CB8AC3E}">
        <p14:creationId xmlns:p14="http://schemas.microsoft.com/office/powerpoint/2010/main" val="243517282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D062E7B-6EA4-C044-9C65-FE0E85B9CE7D}"/>
              </a:ext>
            </a:extLst>
          </p:cNvPr>
          <p:cNvSpPr/>
          <p:nvPr/>
        </p:nvSpPr>
        <p:spPr>
          <a:xfrm>
            <a:off x="1" y="0"/>
            <a:ext cx="2043068" cy="5800724"/>
          </a:xfrm>
          <a:prstGeom prst="rect">
            <a:avLst/>
          </a:prstGeom>
          <a:solidFill>
            <a:srgbClr val="FF52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FB44FC7-F6D6-AB4E-B303-123EA7B1F446}"/>
              </a:ext>
            </a:extLst>
          </p:cNvPr>
          <p:cNvSpPr/>
          <p:nvPr/>
        </p:nvSpPr>
        <p:spPr>
          <a:xfrm>
            <a:off x="1" y="4581525"/>
            <a:ext cx="2040252" cy="2235254"/>
          </a:xfrm>
          <a:prstGeom prst="rect">
            <a:avLst/>
          </a:prstGeom>
          <a:solidFill>
            <a:srgbClr val="0141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726C72F6-8A26-264A-842F-328C13DA9C9A}"/>
              </a:ext>
            </a:extLst>
          </p:cNvPr>
          <p:cNvSpPr txBox="1"/>
          <p:nvPr/>
        </p:nvSpPr>
        <p:spPr>
          <a:xfrm>
            <a:off x="227" y="251090"/>
            <a:ext cx="2432409" cy="877163"/>
          </a:xfrm>
          <a:prstGeom prst="rect">
            <a:avLst/>
          </a:prstGeom>
          <a:noFill/>
        </p:spPr>
        <p:txBody>
          <a:bodyPr wrap="square" lIns="91440" tIns="45720" rIns="91440" bIns="45720" rtlCol="0" anchor="t">
            <a:spAutoFit/>
          </a:bodyPr>
          <a:lstStyle/>
          <a:p>
            <a:r>
              <a:rPr lang="en-US" sz="1700" b="1">
                <a:solidFill>
                  <a:schemeClr val="bg1"/>
                </a:solidFill>
                <a:latin typeface="Overpass"/>
              </a:rPr>
              <a:t>Recommendations </a:t>
            </a:r>
          </a:p>
          <a:p>
            <a:r>
              <a:rPr lang="en-US" sz="1700" b="1">
                <a:solidFill>
                  <a:schemeClr val="bg1"/>
                </a:solidFill>
                <a:latin typeface="Overpass"/>
              </a:rPr>
              <a:t>for grant funders</a:t>
            </a:r>
          </a:p>
          <a:p>
            <a:endParaRPr lang="en-US" sz="1700" b="1">
              <a:solidFill>
                <a:schemeClr val="tx2"/>
              </a:solidFill>
              <a:latin typeface="Overpass"/>
            </a:endParaRPr>
          </a:p>
        </p:txBody>
      </p:sp>
      <p:pic>
        <p:nvPicPr>
          <p:cNvPr id="12" name="Picture 11">
            <a:extLst>
              <a:ext uri="{FF2B5EF4-FFF2-40B4-BE49-F238E27FC236}">
                <a16:creationId xmlns:a16="http://schemas.microsoft.com/office/drawing/2014/main" id="{08133707-9A8E-804B-A6FC-AF0C08C79BB4}"/>
              </a:ext>
            </a:extLst>
          </p:cNvPr>
          <p:cNvPicPr>
            <a:picLocks noChangeAspect="1"/>
          </p:cNvPicPr>
          <p:nvPr/>
        </p:nvPicPr>
        <p:blipFill>
          <a:blip r:embed="rId3"/>
          <a:stretch>
            <a:fillRect/>
          </a:stretch>
        </p:blipFill>
        <p:spPr>
          <a:xfrm>
            <a:off x="492529" y="6228178"/>
            <a:ext cx="1135489" cy="323714"/>
          </a:xfrm>
          <a:prstGeom prst="rect">
            <a:avLst/>
          </a:prstGeom>
        </p:spPr>
      </p:pic>
      <p:sp>
        <p:nvSpPr>
          <p:cNvPr id="9" name="Rectangle 8">
            <a:extLst>
              <a:ext uri="{FF2B5EF4-FFF2-40B4-BE49-F238E27FC236}">
                <a16:creationId xmlns:a16="http://schemas.microsoft.com/office/drawing/2014/main" id="{5E7869A2-393A-2243-B4DC-7ED8646EC3B4}"/>
              </a:ext>
            </a:extLst>
          </p:cNvPr>
          <p:cNvSpPr/>
          <p:nvPr/>
        </p:nvSpPr>
        <p:spPr>
          <a:xfrm>
            <a:off x="0" y="6839954"/>
            <a:ext cx="12192000" cy="95693"/>
          </a:xfrm>
          <a:prstGeom prst="rect">
            <a:avLst/>
          </a:prstGeom>
          <a:solidFill>
            <a:srgbClr val="03E2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3" name="TextBox 2">
            <a:extLst>
              <a:ext uri="{FF2B5EF4-FFF2-40B4-BE49-F238E27FC236}">
                <a16:creationId xmlns:a16="http://schemas.microsoft.com/office/drawing/2014/main" id="{3C6565DD-142B-6049-E859-8D2E1FD43711}"/>
              </a:ext>
            </a:extLst>
          </p:cNvPr>
          <p:cNvSpPr txBox="1"/>
          <p:nvPr/>
        </p:nvSpPr>
        <p:spPr>
          <a:xfrm>
            <a:off x="2141481" y="155221"/>
            <a:ext cx="9501265" cy="807913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300">
                <a:latin typeface="Overpass"/>
                <a:cs typeface="Calibri"/>
              </a:rPr>
              <a:t>The ultimate vision for the sector is for there to be a</a:t>
            </a:r>
            <a:r>
              <a:rPr lang="en-GB" sz="1300" u="sng">
                <a:latin typeface="Overpass"/>
                <a:cs typeface="Calibri"/>
              </a:rPr>
              <a:t> skilled workforce delivering the clean energy transition globally by 2030</a:t>
            </a:r>
            <a:r>
              <a:rPr lang="en-GB" sz="1300">
                <a:latin typeface="Overpass"/>
                <a:cs typeface="Calibri"/>
              </a:rPr>
              <a:t>, and for transformation in skills and jobs to catalyse</a:t>
            </a:r>
            <a:r>
              <a:rPr lang="en-GB" sz="1300" u="sng">
                <a:latin typeface="Overpass"/>
                <a:cs typeface="Calibri"/>
              </a:rPr>
              <a:t> a host of other social and environmental gains</a:t>
            </a:r>
            <a:r>
              <a:rPr lang="en-GB" sz="1300">
                <a:latin typeface="Overpass"/>
                <a:cs typeface="Calibri"/>
              </a:rPr>
              <a:t>, including a more distributed and inclusive workforce, better jobs, empowerment for women and achievement of climate goals.</a:t>
            </a:r>
            <a:endParaRPr lang="en-GB" sz="1300">
              <a:highlight>
                <a:srgbClr val="FFFF00"/>
              </a:highlight>
              <a:latin typeface="Overpass"/>
              <a:cs typeface="Calibri"/>
            </a:endParaRPr>
          </a:p>
          <a:p>
            <a:endParaRPr lang="en-GB" sz="1300">
              <a:latin typeface="Overpass"/>
              <a:ea typeface="+mn-lt"/>
              <a:cs typeface="+mn-lt"/>
            </a:endParaRPr>
          </a:p>
          <a:p>
            <a:r>
              <a:rPr lang="en-GB" sz="1300">
                <a:latin typeface="Overpass"/>
                <a:ea typeface="+mn-lt"/>
                <a:cs typeface="+mn-lt"/>
              </a:rPr>
              <a:t>Because the development of skills for DRE is at a nascent stage, grant funders have an especially important role to play: they can take the necessary risk to get new innovation off the ground, seed new collaborations and move quickly to build data and understanding in this area. </a:t>
            </a:r>
          </a:p>
          <a:p>
            <a:endParaRPr lang="en-GB" sz="1300">
              <a:latin typeface="Overpass"/>
              <a:ea typeface="+mn-lt"/>
              <a:cs typeface="+mn-lt"/>
            </a:endParaRPr>
          </a:p>
          <a:p>
            <a:r>
              <a:rPr lang="en-GB" sz="1300">
                <a:latin typeface="Overpass"/>
                <a:ea typeface="+mn-lt"/>
                <a:cs typeface="+mn-lt"/>
              </a:rPr>
              <a:t>There are a number of key areas to invest grant capital in, in order to unlock more financing and growth elsewhere. Support in these five areas will work together to shift the system towards the ultimate goal above. </a:t>
            </a:r>
            <a:endParaRPr lang="en-GB" sz="1300">
              <a:cs typeface="Calibri"/>
            </a:endParaRPr>
          </a:p>
          <a:p>
            <a:endParaRPr lang="en-GB" sz="1300">
              <a:solidFill>
                <a:srgbClr val="FF5236"/>
              </a:solidFill>
              <a:latin typeface="Overpass"/>
              <a:ea typeface="+mn-lt"/>
              <a:cs typeface="+mn-lt"/>
            </a:endParaRPr>
          </a:p>
          <a:p>
            <a:r>
              <a:rPr lang="en-GB" sz="1300" b="1">
                <a:solidFill>
                  <a:srgbClr val="FF5236"/>
                </a:solidFill>
                <a:latin typeface="Overpass"/>
                <a:ea typeface="+mn-lt"/>
                <a:cs typeface="+mn-lt"/>
              </a:rPr>
              <a:t>1) </a:t>
            </a:r>
            <a:r>
              <a:rPr lang="en-US" sz="1300" b="1">
                <a:solidFill>
                  <a:srgbClr val="FF5236"/>
                </a:solidFill>
                <a:latin typeface="Overpass"/>
                <a:ea typeface="+mn-lt"/>
                <a:cs typeface="+mn-lt"/>
              </a:rPr>
              <a:t>Support governments to see the business case for investment in DRE skills and have access to cutting-edge policy advice. </a:t>
            </a:r>
            <a:r>
              <a:rPr lang="en-US" sz="1300">
                <a:latin typeface="Overpass"/>
                <a:ea typeface="+mn-lt"/>
                <a:cs typeface="+mn-lt"/>
              </a:rPr>
              <a:t>This will ensure DRE skills are prioritised globally and unlock the creation of policy frameworks that address</a:t>
            </a:r>
            <a:r>
              <a:rPr lang="en-GB" sz="1300">
                <a:latin typeface="Overpass"/>
                <a:ea typeface="+mn-lt"/>
                <a:cs typeface="+mn-lt"/>
              </a:rPr>
              <a:t> key parts of the vision, such as dismantling barriers for marginalised groups, coordinating skills needs across sectors and supporting standardisation. This could include:</a:t>
            </a:r>
            <a:endParaRPr lang="en-GB" sz="1300">
              <a:latin typeface="Overpass"/>
              <a:cs typeface="Calibri"/>
            </a:endParaRPr>
          </a:p>
          <a:p>
            <a:endParaRPr lang="en-GB" sz="1300">
              <a:latin typeface="Overpass"/>
              <a:ea typeface="+mn-lt"/>
              <a:cs typeface="+mn-lt"/>
            </a:endParaRPr>
          </a:p>
          <a:p>
            <a:pPr marL="171450" indent="-171450">
              <a:buFont typeface="Arial"/>
              <a:buChar char="•"/>
            </a:pPr>
            <a:r>
              <a:rPr lang="en-GB" sz="1300">
                <a:latin typeface="Overpass"/>
                <a:ea typeface="+mn-lt"/>
                <a:cs typeface="+mn-lt"/>
              </a:rPr>
              <a:t>Funding </a:t>
            </a:r>
            <a:r>
              <a:rPr lang="en-US" sz="1300">
                <a:latin typeface="Overpass"/>
                <a:ea typeface="+mn-lt"/>
                <a:cs typeface="+mn-lt"/>
              </a:rPr>
              <a:t>initiatives that build the data underpinning investment in DRE skills, such as extending the Powering Jobs Census approach to other countries.</a:t>
            </a:r>
          </a:p>
          <a:p>
            <a:pPr marL="171450" indent="-171450">
              <a:buFont typeface="Arial"/>
              <a:buChar char="•"/>
            </a:pPr>
            <a:r>
              <a:rPr lang="en-US" sz="1300">
                <a:latin typeface="Overpass"/>
                <a:ea typeface="+mn-lt"/>
                <a:cs typeface="+mn-lt"/>
              </a:rPr>
              <a:t>Supporting intermediaries to use this data to advocate for government prioritisation of DRE skills, to inform new policy and connect governments to other stakeholders. </a:t>
            </a:r>
            <a:endParaRPr lang="en-GB" sz="1300">
              <a:latin typeface="Overpass"/>
              <a:cs typeface="Calibri"/>
            </a:endParaRPr>
          </a:p>
          <a:p>
            <a:endParaRPr lang="en-GB" sz="1300" i="1">
              <a:solidFill>
                <a:srgbClr val="FF5236"/>
              </a:solidFill>
              <a:latin typeface="Overpass"/>
              <a:ea typeface="+mn-lt"/>
              <a:cs typeface="+mn-lt"/>
            </a:endParaRPr>
          </a:p>
          <a:p>
            <a:r>
              <a:rPr lang="en-GB" sz="1300" b="1">
                <a:solidFill>
                  <a:srgbClr val="FF5236"/>
                </a:solidFill>
                <a:latin typeface="Overpass"/>
                <a:ea typeface="+mn-lt"/>
                <a:cs typeface="+mn-lt"/>
              </a:rPr>
              <a:t>2)  Encourage increased funding from the philanthropic community, including grant funders, development agencies and impact investors, for DRE skills specifically.</a:t>
            </a:r>
            <a:r>
              <a:rPr lang="en-GB" sz="1300">
                <a:solidFill>
                  <a:srgbClr val="FF5236"/>
                </a:solidFill>
                <a:latin typeface="Overpass"/>
                <a:ea typeface="+mn-lt"/>
                <a:cs typeface="+mn-lt"/>
              </a:rPr>
              <a:t> </a:t>
            </a:r>
            <a:r>
              <a:rPr lang="en-GB" sz="1300">
                <a:latin typeface="Overpass"/>
                <a:ea typeface="+mn-lt"/>
                <a:cs typeface="+mn-lt"/>
              </a:rPr>
              <a:t>Awareness of the catalytic nature of investing in skills is low amongst grant funders, and there is still strong bias towards funding pure implementation projects. Grant funding is essential to de-risk future commercial investment in DRE skills and provide space for enterprises and institutions to innovate around new delivery models, materials and partnerships. Rallying this part of the finance sector will kickstart innovation and unlock commercial capital by taking on earlier-stage risk. This could include:</a:t>
            </a:r>
            <a:endParaRPr lang="en-GB" sz="1300">
              <a:latin typeface="Overpass"/>
              <a:cs typeface="Calibri"/>
            </a:endParaRPr>
          </a:p>
          <a:p>
            <a:endParaRPr lang="en-GB" sz="1300">
              <a:solidFill>
                <a:srgbClr val="000000"/>
              </a:solidFill>
              <a:latin typeface="Overpass"/>
              <a:ea typeface="+mn-lt"/>
              <a:cs typeface="+mn-lt"/>
            </a:endParaRPr>
          </a:p>
          <a:p>
            <a:pPr marL="171450" indent="-171450">
              <a:buFont typeface="Arial"/>
              <a:buChar char="•"/>
            </a:pPr>
            <a:r>
              <a:rPr lang="en-US" sz="1300">
                <a:latin typeface="Overpass"/>
                <a:ea typeface="+mn-lt"/>
                <a:cs typeface="+mn-lt"/>
              </a:rPr>
              <a:t>Advocating to peers in philanthropy for the need to invest in human capacity and supporting programmes to build the skills and knowledge of large donors themselves on where to invest capacity building budget effectively, and ways to identify the best local training providers.</a:t>
            </a:r>
            <a:endParaRPr lang="en-US" sz="1300">
              <a:latin typeface="Overpass"/>
              <a:cs typeface="Calibri" panose="020F0502020204030204"/>
            </a:endParaRPr>
          </a:p>
          <a:p>
            <a:pPr marL="171450" indent="-171450">
              <a:buFont typeface="Arial"/>
              <a:buChar char="•"/>
            </a:pPr>
            <a:r>
              <a:rPr lang="en-US" sz="1300">
                <a:latin typeface="Overpass"/>
                <a:cs typeface="Calibri" panose="020F0502020204030204"/>
              </a:rPr>
              <a:t>Collaborate with other grant funders on at-scale programmes. </a:t>
            </a:r>
            <a:endParaRPr lang="en-US" sz="1300">
              <a:solidFill>
                <a:srgbClr val="000000"/>
              </a:solidFill>
              <a:latin typeface="Overpass"/>
              <a:ea typeface="+mn-lt"/>
              <a:cs typeface="+mn-lt"/>
            </a:endParaRPr>
          </a:p>
          <a:p>
            <a:endParaRPr lang="en-GB" sz="1400" i="1">
              <a:solidFill>
                <a:srgbClr val="FF5236"/>
              </a:solidFill>
              <a:cs typeface="Calibri"/>
            </a:endParaRPr>
          </a:p>
          <a:p>
            <a:endParaRPr lang="en-GB">
              <a:solidFill>
                <a:srgbClr val="000000"/>
              </a:solidFill>
              <a:latin typeface="Calibri" panose="020F0502020204030204"/>
              <a:cs typeface="Calibri" panose="020F0502020204030204"/>
            </a:endParaRPr>
          </a:p>
          <a:p>
            <a:endParaRPr lang="en-GB" sz="1100">
              <a:latin typeface="Overpass" panose="00000500000000000000" pitchFamily="2" charset="0"/>
              <a:cs typeface="Calibri" panose="020F0502020204030204"/>
            </a:endParaRPr>
          </a:p>
          <a:p>
            <a:endParaRPr lang="en-GB" sz="1100">
              <a:latin typeface="Overpass" panose="00000500000000000000" pitchFamily="2" charset="0"/>
              <a:cs typeface="Calibri" panose="020F0502020204030204"/>
            </a:endParaRPr>
          </a:p>
          <a:p>
            <a:endParaRPr lang="en-GB" sz="1600" b="1">
              <a:latin typeface="Overpass" panose="00000500000000000000" pitchFamily="2" charset="0"/>
              <a:cs typeface="Calibri" panose="020F0502020204030204"/>
            </a:endParaRPr>
          </a:p>
          <a:p>
            <a:endParaRPr lang="en-GB" sz="1600" b="1">
              <a:latin typeface="Overpass" panose="00000500000000000000" pitchFamily="2" charset="0"/>
            </a:endParaRPr>
          </a:p>
          <a:p>
            <a:endParaRPr lang="en-GB" sz="1600" b="1">
              <a:latin typeface="Overpass" panose="00000500000000000000" pitchFamily="2" charset="0"/>
            </a:endParaRPr>
          </a:p>
          <a:p>
            <a:endParaRPr lang="en-GB" sz="1600" b="1">
              <a:latin typeface="Overpass" panose="00000500000000000000" pitchFamily="2" charset="0"/>
            </a:endParaRPr>
          </a:p>
          <a:p>
            <a:endParaRPr lang="en-GB" sz="1100">
              <a:latin typeface="Overpass" panose="00000500000000000000" pitchFamily="2" charset="0"/>
            </a:endParaRPr>
          </a:p>
        </p:txBody>
      </p:sp>
    </p:spTree>
    <p:extLst>
      <p:ext uri="{BB962C8B-B14F-4D97-AF65-F5344CB8AC3E}">
        <p14:creationId xmlns:p14="http://schemas.microsoft.com/office/powerpoint/2010/main" val="350358963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D062E7B-6EA4-C044-9C65-FE0E85B9CE7D}"/>
              </a:ext>
            </a:extLst>
          </p:cNvPr>
          <p:cNvSpPr/>
          <p:nvPr/>
        </p:nvSpPr>
        <p:spPr>
          <a:xfrm>
            <a:off x="1" y="0"/>
            <a:ext cx="2043068" cy="5800724"/>
          </a:xfrm>
          <a:prstGeom prst="rect">
            <a:avLst/>
          </a:prstGeom>
          <a:solidFill>
            <a:srgbClr val="FF52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FB44FC7-F6D6-AB4E-B303-123EA7B1F446}"/>
              </a:ext>
            </a:extLst>
          </p:cNvPr>
          <p:cNvSpPr/>
          <p:nvPr/>
        </p:nvSpPr>
        <p:spPr>
          <a:xfrm>
            <a:off x="1" y="4581525"/>
            <a:ext cx="2040252" cy="2235254"/>
          </a:xfrm>
          <a:prstGeom prst="rect">
            <a:avLst/>
          </a:prstGeom>
          <a:solidFill>
            <a:srgbClr val="0141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726C72F6-8A26-264A-842F-328C13DA9C9A}"/>
              </a:ext>
            </a:extLst>
          </p:cNvPr>
          <p:cNvSpPr txBox="1"/>
          <p:nvPr/>
        </p:nvSpPr>
        <p:spPr>
          <a:xfrm>
            <a:off x="227" y="257774"/>
            <a:ext cx="2432409" cy="877163"/>
          </a:xfrm>
          <a:prstGeom prst="rect">
            <a:avLst/>
          </a:prstGeom>
          <a:noFill/>
        </p:spPr>
        <p:txBody>
          <a:bodyPr wrap="square" lIns="91440" tIns="45720" rIns="91440" bIns="45720" rtlCol="0" anchor="t">
            <a:spAutoFit/>
          </a:bodyPr>
          <a:lstStyle/>
          <a:p>
            <a:r>
              <a:rPr lang="en-US" sz="1700" b="1">
                <a:solidFill>
                  <a:schemeClr val="bg1"/>
                </a:solidFill>
                <a:latin typeface="Overpass"/>
              </a:rPr>
              <a:t>Recommendations </a:t>
            </a:r>
          </a:p>
          <a:p>
            <a:r>
              <a:rPr lang="en-US" sz="1700" b="1">
                <a:solidFill>
                  <a:schemeClr val="bg1"/>
                </a:solidFill>
                <a:latin typeface="Overpass"/>
              </a:rPr>
              <a:t>for grant funders</a:t>
            </a:r>
          </a:p>
          <a:p>
            <a:endParaRPr lang="en-US" sz="1700" b="1">
              <a:solidFill>
                <a:schemeClr val="tx2"/>
              </a:solidFill>
              <a:latin typeface="Overpass"/>
            </a:endParaRPr>
          </a:p>
        </p:txBody>
      </p:sp>
      <p:pic>
        <p:nvPicPr>
          <p:cNvPr id="12" name="Picture 11">
            <a:extLst>
              <a:ext uri="{FF2B5EF4-FFF2-40B4-BE49-F238E27FC236}">
                <a16:creationId xmlns:a16="http://schemas.microsoft.com/office/drawing/2014/main" id="{08133707-9A8E-804B-A6FC-AF0C08C79BB4}"/>
              </a:ext>
            </a:extLst>
          </p:cNvPr>
          <p:cNvPicPr>
            <a:picLocks noChangeAspect="1"/>
          </p:cNvPicPr>
          <p:nvPr/>
        </p:nvPicPr>
        <p:blipFill>
          <a:blip r:embed="rId3"/>
          <a:stretch>
            <a:fillRect/>
          </a:stretch>
        </p:blipFill>
        <p:spPr>
          <a:xfrm>
            <a:off x="492529" y="6228178"/>
            <a:ext cx="1135489" cy="323714"/>
          </a:xfrm>
          <a:prstGeom prst="rect">
            <a:avLst/>
          </a:prstGeom>
        </p:spPr>
      </p:pic>
      <p:sp>
        <p:nvSpPr>
          <p:cNvPr id="9" name="Rectangle 8">
            <a:extLst>
              <a:ext uri="{FF2B5EF4-FFF2-40B4-BE49-F238E27FC236}">
                <a16:creationId xmlns:a16="http://schemas.microsoft.com/office/drawing/2014/main" id="{5E7869A2-393A-2243-B4DC-7ED8646EC3B4}"/>
              </a:ext>
            </a:extLst>
          </p:cNvPr>
          <p:cNvSpPr/>
          <p:nvPr/>
        </p:nvSpPr>
        <p:spPr>
          <a:xfrm>
            <a:off x="0" y="6839954"/>
            <a:ext cx="12192000" cy="95693"/>
          </a:xfrm>
          <a:prstGeom prst="rect">
            <a:avLst/>
          </a:prstGeom>
          <a:solidFill>
            <a:srgbClr val="03E2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3" name="TextBox 2">
            <a:extLst>
              <a:ext uri="{FF2B5EF4-FFF2-40B4-BE49-F238E27FC236}">
                <a16:creationId xmlns:a16="http://schemas.microsoft.com/office/drawing/2014/main" id="{3C6565DD-142B-6049-E859-8D2E1FD43711}"/>
              </a:ext>
            </a:extLst>
          </p:cNvPr>
          <p:cNvSpPr txBox="1"/>
          <p:nvPr/>
        </p:nvSpPr>
        <p:spPr>
          <a:xfrm>
            <a:off x="2134798" y="81695"/>
            <a:ext cx="9728528" cy="815607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300" b="1">
                <a:solidFill>
                  <a:srgbClr val="FF5236"/>
                </a:solidFill>
                <a:latin typeface="Overpass"/>
                <a:ea typeface="+mn-lt"/>
                <a:cs typeface="+mn-lt"/>
              </a:rPr>
              <a:t>3) Invest in the building of partnerships across different parts of the ecosystem, particularly between industry, academia and government. </a:t>
            </a:r>
            <a:r>
              <a:rPr lang="en-GB" sz="1300">
                <a:latin typeface="Overpass"/>
                <a:ea typeface="+mn-lt"/>
                <a:cs typeface="+mn-lt"/>
              </a:rPr>
              <a:t>Tackling the skills gap at scale will require </a:t>
            </a:r>
            <a:r>
              <a:rPr lang="en-US" sz="1300">
                <a:latin typeface="Overpass"/>
                <a:ea typeface="+mn-lt"/>
                <a:cs typeface="+mn-lt"/>
              </a:rPr>
              <a:t>innovative collaborations from parts of the sector that might not normally work together or be familiar with DRE, and relationship-forming work can be hard to fund. Grant funding can support the connective tissue between individual organisations that unlocks </a:t>
            </a:r>
            <a:r>
              <a:rPr lang="en-GB" sz="1300">
                <a:latin typeface="Overpass"/>
                <a:ea typeface="+mn-lt"/>
                <a:cs typeface="+mn-lt"/>
              </a:rPr>
              <a:t>first-of-its kind curricula development, new collaborative programmes and the level of knowledge-sharing and standardisation necessary for joined-up and scaled-up training. This could look like:</a:t>
            </a:r>
            <a:endParaRPr lang="en-GB" sz="1300">
              <a:latin typeface="Overpass"/>
              <a:cs typeface="Calibri"/>
            </a:endParaRPr>
          </a:p>
          <a:p>
            <a:endParaRPr lang="en-US" sz="1300">
              <a:solidFill>
                <a:srgbClr val="FF5236"/>
              </a:solidFill>
              <a:highlight>
                <a:srgbClr val="FFFF00"/>
              </a:highlight>
              <a:latin typeface="Overpass"/>
              <a:ea typeface="+mn-lt"/>
              <a:cs typeface="+mn-lt"/>
            </a:endParaRPr>
          </a:p>
          <a:p>
            <a:pPr marL="171450" indent="-171450">
              <a:buFont typeface="Arial,Sans-Serif"/>
              <a:buChar char="•"/>
            </a:pPr>
            <a:r>
              <a:rPr lang="en-US" sz="1300">
                <a:solidFill>
                  <a:srgbClr val="000000"/>
                </a:solidFill>
                <a:latin typeface="Overpass"/>
                <a:ea typeface="+mn-lt"/>
                <a:cs typeface="+mn-lt"/>
              </a:rPr>
              <a:t>Funding</a:t>
            </a:r>
            <a:r>
              <a:rPr lang="en-US" sz="1300">
                <a:latin typeface="Overpass"/>
                <a:ea typeface="+mn-lt"/>
                <a:cs typeface="+mn-lt"/>
              </a:rPr>
              <a:t> pioneering institutions and intermediaries to facilitate development, standardisation and sharing of training resources – building upon collaborative models such as the TEA-Learning Partnership, and pre-existing skill coalitions. </a:t>
            </a:r>
          </a:p>
          <a:p>
            <a:pPr marL="171450" indent="-171450">
              <a:buFont typeface="Arial,Sans-Serif"/>
              <a:buChar char="•"/>
            </a:pPr>
            <a:r>
              <a:rPr lang="en-US" sz="1300">
                <a:latin typeface="Overpass"/>
                <a:ea typeface="+mn-lt"/>
                <a:cs typeface="+mn-lt"/>
              </a:rPr>
              <a:t>Seeding innovative collaborations between enterprises and educational institutes around mid-career development and informal sector outreach. </a:t>
            </a:r>
            <a:endParaRPr lang="en-US" sz="1300">
              <a:latin typeface="Overpass"/>
              <a:cs typeface="Calibri"/>
            </a:endParaRPr>
          </a:p>
          <a:p>
            <a:pPr marL="171450" indent="-171450">
              <a:buFont typeface="Arial,Sans-Serif"/>
              <a:buChar char="•"/>
            </a:pPr>
            <a:r>
              <a:rPr lang="en-US" sz="1300">
                <a:solidFill>
                  <a:srgbClr val="000000"/>
                </a:solidFill>
                <a:latin typeface="Overpass"/>
                <a:ea typeface="+mn-lt"/>
                <a:cs typeface="+mn-lt"/>
              </a:rPr>
              <a:t>Supporting</a:t>
            </a:r>
            <a:r>
              <a:rPr lang="en-US" sz="1300">
                <a:latin typeface="Overpass"/>
                <a:ea typeface="+mn-lt"/>
                <a:cs typeface="+mn-lt"/>
              </a:rPr>
              <a:t> knowledge-sharing between enterprises on issues of capacity, through industry associations or enterprise collectives.</a:t>
            </a:r>
            <a:endParaRPr lang="en-US" sz="1300">
              <a:solidFill>
                <a:srgbClr val="000000"/>
              </a:solidFill>
              <a:latin typeface="Overpass"/>
              <a:ea typeface="+mn-lt"/>
              <a:cs typeface="+mn-lt"/>
            </a:endParaRPr>
          </a:p>
          <a:p>
            <a:endParaRPr lang="en-US" sz="1300">
              <a:solidFill>
                <a:srgbClr val="000000"/>
              </a:solidFill>
              <a:latin typeface="Overpass"/>
              <a:ea typeface="+mn-lt"/>
              <a:cs typeface="+mn-lt"/>
            </a:endParaRPr>
          </a:p>
          <a:p>
            <a:r>
              <a:rPr lang="en-GB" sz="1300" b="1">
                <a:solidFill>
                  <a:srgbClr val="FF5236"/>
                </a:solidFill>
                <a:latin typeface="Overpass"/>
                <a:ea typeface="+mn-lt"/>
                <a:cs typeface="+mn-lt"/>
              </a:rPr>
              <a:t>4) Bridge the funding gap in extending skills and training opportunities to the most marginalised and remote communities, ensuring that action on DRE skills is leading towards a just and inclusive energy transition.</a:t>
            </a:r>
            <a:r>
              <a:rPr lang="en-GB" sz="1300">
                <a:solidFill>
                  <a:srgbClr val="FF5236"/>
                </a:solidFill>
                <a:latin typeface="Overpass"/>
                <a:ea typeface="+mn-lt"/>
                <a:cs typeface="+mn-lt"/>
              </a:rPr>
              <a:t> </a:t>
            </a:r>
            <a:r>
              <a:rPr lang="en-US" sz="1300">
                <a:latin typeface="Overpass"/>
                <a:ea typeface="+mn-lt"/>
                <a:cs typeface="+mn-lt"/>
              </a:rPr>
              <a:t>Philanthropy can play a leading role in going beyond the limitations of market forces alone and including those who would otherwise be left behind. Successful blended capital or cross-subsidisation models for DRE roll-out, such as the Beyond the Grid Fund for Zambia or that of the Togolese government, show that a grant component can unlock energy access and skills opportunities for the poorest, at scale as part of a wider commercial programme. Similarly, enterprises often rely on philanthropy to pilot beyond-business-as-usual approaches to building inclusive teams and serving the poorest customers: This could include:</a:t>
            </a:r>
            <a:endParaRPr lang="en-US" sz="1300">
              <a:latin typeface="Overpass"/>
              <a:cs typeface="Calibri"/>
            </a:endParaRPr>
          </a:p>
          <a:p>
            <a:endParaRPr lang="en-US" sz="1300">
              <a:solidFill>
                <a:srgbClr val="000000"/>
              </a:solidFill>
              <a:latin typeface="Overpass"/>
              <a:ea typeface="+mn-lt"/>
              <a:cs typeface="+mn-lt"/>
            </a:endParaRPr>
          </a:p>
          <a:p>
            <a:pPr marL="171450" indent="-171450">
              <a:buFont typeface="Arial,Sans-Serif"/>
              <a:buChar char="•"/>
            </a:pPr>
            <a:r>
              <a:rPr lang="en-GB" sz="1300">
                <a:latin typeface="Overpass"/>
                <a:ea typeface="+mn-lt"/>
                <a:cs typeface="+mn-lt"/>
              </a:rPr>
              <a:t>Ad</a:t>
            </a:r>
            <a:r>
              <a:rPr lang="en-US" sz="1300">
                <a:latin typeface="Overpass"/>
                <a:ea typeface="+mn-lt"/>
                <a:cs typeface="+mn-lt"/>
              </a:rPr>
              <a:t>dressing the funding gap for low income and marginalised students to be included in educational and career development programmes, including outreach to the informal sector and initiatives that tackle barriers to women's involvement. </a:t>
            </a:r>
          </a:p>
          <a:p>
            <a:pPr marL="171450" indent="-171450">
              <a:buFont typeface="Arial,Sans-Serif"/>
              <a:buChar char="•"/>
            </a:pPr>
            <a:r>
              <a:rPr lang="en-US" sz="1300">
                <a:latin typeface="Overpass"/>
                <a:ea typeface="+mn-lt"/>
                <a:cs typeface="+mn-lt"/>
              </a:rPr>
              <a:t>Supporting the upgrade and expansion of rural training infrastructure, curricula and programmes that empower established social organisations already embedded in communities.</a:t>
            </a:r>
          </a:p>
          <a:p>
            <a:pPr marL="171450" indent="-171450">
              <a:buFont typeface="Arial,Sans-Serif"/>
              <a:buChar char="•"/>
            </a:pPr>
            <a:r>
              <a:rPr lang="en-US" sz="1300">
                <a:latin typeface="Overpass"/>
                <a:ea typeface="+mn-lt"/>
                <a:cs typeface="+mn-lt"/>
              </a:rPr>
              <a:t>Providing low-risk, flexible funding to help enterprises to innovate and pilot on skills and inclusivity. Ashden's Fair Cooling Fund (see Appendix A) provided a model for supporting innovation, follow-on funding and advocacy. The cohort innovation model supports innovators to stretch their ambition and learn from each other. </a:t>
            </a:r>
            <a:endParaRPr lang="en-US" sz="1300">
              <a:solidFill>
                <a:srgbClr val="000000"/>
              </a:solidFill>
              <a:latin typeface="Overpass"/>
              <a:ea typeface="+mn-lt"/>
              <a:cs typeface="+mn-lt"/>
            </a:endParaRPr>
          </a:p>
          <a:p>
            <a:endParaRPr lang="en-GB" sz="1400" b="1">
              <a:solidFill>
                <a:srgbClr val="FF5236"/>
              </a:solidFill>
              <a:latin typeface="Overpass"/>
              <a:ea typeface="+mn-lt"/>
              <a:cs typeface="+mn-lt"/>
            </a:endParaRPr>
          </a:p>
          <a:p>
            <a:pPr marL="171450" indent="-171450">
              <a:buFont typeface="Arial,Sans-Serif"/>
              <a:buChar char="•"/>
            </a:pPr>
            <a:endParaRPr lang="en-US" sz="1200">
              <a:solidFill>
                <a:srgbClr val="000000"/>
              </a:solidFill>
              <a:latin typeface="Calibri" panose="020F0502020204030204"/>
              <a:cs typeface="Calibri"/>
            </a:endParaRPr>
          </a:p>
          <a:p>
            <a:endParaRPr lang="en-GB" sz="1400" i="1">
              <a:solidFill>
                <a:srgbClr val="000000"/>
              </a:solidFill>
              <a:ea typeface="+mn-lt"/>
              <a:cs typeface="+mn-lt"/>
            </a:endParaRPr>
          </a:p>
          <a:p>
            <a:endParaRPr lang="en-GB">
              <a:solidFill>
                <a:srgbClr val="000000"/>
              </a:solidFill>
              <a:ea typeface="+mn-lt"/>
              <a:cs typeface="+mn-lt"/>
            </a:endParaRPr>
          </a:p>
          <a:p>
            <a:endParaRPr lang="en-GB">
              <a:solidFill>
                <a:srgbClr val="000000"/>
              </a:solidFill>
              <a:ea typeface="+mn-lt"/>
              <a:cs typeface="+mn-lt"/>
            </a:endParaRPr>
          </a:p>
          <a:p>
            <a:endParaRPr lang="en-GB" sz="1100">
              <a:solidFill>
                <a:srgbClr val="000000"/>
              </a:solidFill>
              <a:latin typeface="Overpass" panose="00000500000000000000" pitchFamily="2" charset="0"/>
              <a:ea typeface="+mn-lt"/>
              <a:cs typeface="+mn-lt"/>
            </a:endParaRPr>
          </a:p>
          <a:p>
            <a:endParaRPr lang="en-GB" sz="1100">
              <a:solidFill>
                <a:srgbClr val="000000"/>
              </a:solidFill>
              <a:latin typeface="Overpass" panose="00000500000000000000" pitchFamily="2" charset="0"/>
              <a:ea typeface="+mn-lt"/>
              <a:cs typeface="+mn-lt"/>
            </a:endParaRPr>
          </a:p>
          <a:p>
            <a:endParaRPr lang="en-GB" sz="1600" b="1">
              <a:solidFill>
                <a:srgbClr val="000000"/>
              </a:solidFill>
              <a:latin typeface="Overpass" panose="00000500000000000000" pitchFamily="2" charset="0"/>
              <a:ea typeface="+mn-lt"/>
              <a:cs typeface="+mn-lt"/>
            </a:endParaRPr>
          </a:p>
          <a:p>
            <a:endParaRPr lang="en-GB" sz="1600" b="1">
              <a:solidFill>
                <a:srgbClr val="000000"/>
              </a:solidFill>
              <a:latin typeface="Overpass" panose="00000500000000000000" pitchFamily="2" charset="0"/>
              <a:ea typeface="+mn-lt"/>
              <a:cs typeface="+mn-lt"/>
            </a:endParaRPr>
          </a:p>
          <a:p>
            <a:endParaRPr lang="en-GB" sz="1600" b="1">
              <a:solidFill>
                <a:srgbClr val="000000"/>
              </a:solidFill>
              <a:latin typeface="Overpass" panose="00000500000000000000" pitchFamily="2" charset="0"/>
              <a:ea typeface="+mn-lt"/>
              <a:cs typeface="+mn-lt"/>
            </a:endParaRPr>
          </a:p>
          <a:p>
            <a:endParaRPr lang="en-GB" sz="1600" b="1">
              <a:solidFill>
                <a:srgbClr val="000000"/>
              </a:solidFill>
              <a:latin typeface="Overpass" panose="00000500000000000000" pitchFamily="2" charset="0"/>
              <a:ea typeface="+mn-lt"/>
              <a:cs typeface="+mn-lt"/>
            </a:endParaRPr>
          </a:p>
          <a:p>
            <a:endParaRPr lang="en-GB" sz="1100">
              <a:latin typeface="Overpass" panose="00000500000000000000" pitchFamily="2" charset="0"/>
            </a:endParaRPr>
          </a:p>
        </p:txBody>
      </p:sp>
    </p:spTree>
    <p:extLst>
      <p:ext uri="{BB962C8B-B14F-4D97-AF65-F5344CB8AC3E}">
        <p14:creationId xmlns:p14="http://schemas.microsoft.com/office/powerpoint/2010/main" val="191091116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D062E7B-6EA4-C044-9C65-FE0E85B9CE7D}"/>
              </a:ext>
            </a:extLst>
          </p:cNvPr>
          <p:cNvSpPr/>
          <p:nvPr/>
        </p:nvSpPr>
        <p:spPr>
          <a:xfrm>
            <a:off x="1" y="0"/>
            <a:ext cx="2043068" cy="5800724"/>
          </a:xfrm>
          <a:prstGeom prst="rect">
            <a:avLst/>
          </a:prstGeom>
          <a:solidFill>
            <a:srgbClr val="FF52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FB44FC7-F6D6-AB4E-B303-123EA7B1F446}"/>
              </a:ext>
            </a:extLst>
          </p:cNvPr>
          <p:cNvSpPr/>
          <p:nvPr/>
        </p:nvSpPr>
        <p:spPr>
          <a:xfrm>
            <a:off x="1" y="4581525"/>
            <a:ext cx="2040252" cy="2235254"/>
          </a:xfrm>
          <a:prstGeom prst="rect">
            <a:avLst/>
          </a:prstGeom>
          <a:solidFill>
            <a:srgbClr val="0141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726C72F6-8A26-264A-842F-328C13DA9C9A}"/>
              </a:ext>
            </a:extLst>
          </p:cNvPr>
          <p:cNvSpPr txBox="1"/>
          <p:nvPr/>
        </p:nvSpPr>
        <p:spPr>
          <a:xfrm>
            <a:off x="227" y="257774"/>
            <a:ext cx="2432409" cy="877163"/>
          </a:xfrm>
          <a:prstGeom prst="rect">
            <a:avLst/>
          </a:prstGeom>
          <a:noFill/>
        </p:spPr>
        <p:txBody>
          <a:bodyPr wrap="square" lIns="91440" tIns="45720" rIns="91440" bIns="45720" rtlCol="0" anchor="t">
            <a:spAutoFit/>
          </a:bodyPr>
          <a:lstStyle/>
          <a:p>
            <a:r>
              <a:rPr lang="en-US" sz="1700" b="1">
                <a:solidFill>
                  <a:schemeClr val="bg1"/>
                </a:solidFill>
                <a:latin typeface="Overpass"/>
              </a:rPr>
              <a:t>Recommendations </a:t>
            </a:r>
          </a:p>
          <a:p>
            <a:r>
              <a:rPr lang="en-US" sz="1700" b="1">
                <a:solidFill>
                  <a:schemeClr val="bg1"/>
                </a:solidFill>
                <a:latin typeface="Overpass"/>
              </a:rPr>
              <a:t>for grant funders</a:t>
            </a:r>
          </a:p>
          <a:p>
            <a:endParaRPr lang="en-US" sz="1700" b="1">
              <a:solidFill>
                <a:schemeClr val="tx2"/>
              </a:solidFill>
              <a:latin typeface="Overpass"/>
            </a:endParaRPr>
          </a:p>
        </p:txBody>
      </p:sp>
      <p:pic>
        <p:nvPicPr>
          <p:cNvPr id="12" name="Picture 11">
            <a:extLst>
              <a:ext uri="{FF2B5EF4-FFF2-40B4-BE49-F238E27FC236}">
                <a16:creationId xmlns:a16="http://schemas.microsoft.com/office/drawing/2014/main" id="{08133707-9A8E-804B-A6FC-AF0C08C79BB4}"/>
              </a:ext>
            </a:extLst>
          </p:cNvPr>
          <p:cNvPicPr>
            <a:picLocks noChangeAspect="1"/>
          </p:cNvPicPr>
          <p:nvPr/>
        </p:nvPicPr>
        <p:blipFill>
          <a:blip r:embed="rId3"/>
          <a:stretch>
            <a:fillRect/>
          </a:stretch>
        </p:blipFill>
        <p:spPr>
          <a:xfrm>
            <a:off x="492529" y="6228178"/>
            <a:ext cx="1135489" cy="323714"/>
          </a:xfrm>
          <a:prstGeom prst="rect">
            <a:avLst/>
          </a:prstGeom>
        </p:spPr>
      </p:pic>
      <p:sp>
        <p:nvSpPr>
          <p:cNvPr id="9" name="Rectangle 8">
            <a:extLst>
              <a:ext uri="{FF2B5EF4-FFF2-40B4-BE49-F238E27FC236}">
                <a16:creationId xmlns:a16="http://schemas.microsoft.com/office/drawing/2014/main" id="{5E7869A2-393A-2243-B4DC-7ED8646EC3B4}"/>
              </a:ext>
            </a:extLst>
          </p:cNvPr>
          <p:cNvSpPr/>
          <p:nvPr/>
        </p:nvSpPr>
        <p:spPr>
          <a:xfrm>
            <a:off x="0" y="6839954"/>
            <a:ext cx="12192000" cy="95693"/>
          </a:xfrm>
          <a:prstGeom prst="rect">
            <a:avLst/>
          </a:prstGeom>
          <a:solidFill>
            <a:srgbClr val="03E2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3" name="TextBox 2">
            <a:extLst>
              <a:ext uri="{FF2B5EF4-FFF2-40B4-BE49-F238E27FC236}">
                <a16:creationId xmlns:a16="http://schemas.microsoft.com/office/drawing/2014/main" id="{3C6565DD-142B-6049-E859-8D2E1FD43711}"/>
              </a:ext>
            </a:extLst>
          </p:cNvPr>
          <p:cNvSpPr txBox="1"/>
          <p:nvPr/>
        </p:nvSpPr>
        <p:spPr>
          <a:xfrm>
            <a:off x="2148166" y="168590"/>
            <a:ext cx="9501265" cy="447814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300" b="1">
                <a:solidFill>
                  <a:srgbClr val="FF5236"/>
                </a:solidFill>
                <a:latin typeface="Overpass"/>
                <a:ea typeface="+mn-lt"/>
                <a:cs typeface="+mn-lt"/>
              </a:rPr>
              <a:t>5) Create sufficient demand for DRE, and maximise livelihoods benefits, by </a:t>
            </a:r>
            <a:r>
              <a:rPr lang="en-US" sz="1300" b="1">
                <a:solidFill>
                  <a:srgbClr val="FF5236"/>
                </a:solidFill>
                <a:latin typeface="Overpass"/>
                <a:ea typeface="+mn-lt"/>
                <a:cs typeface="+mn-lt"/>
              </a:rPr>
              <a:t>building the skills and capacity of end-users to use sustainable energy productively. </a:t>
            </a:r>
            <a:r>
              <a:rPr lang="en-US" sz="1300">
                <a:solidFill>
                  <a:srgbClr val="FF5236"/>
                </a:solidFill>
                <a:latin typeface="Overpass"/>
                <a:ea typeface="+mn-lt"/>
                <a:cs typeface="+mn-lt"/>
              </a:rPr>
              <a:t> </a:t>
            </a:r>
            <a:r>
              <a:rPr lang="en-US" sz="1300">
                <a:latin typeface="Overpass"/>
                <a:ea typeface="+mn-lt"/>
                <a:cs typeface="+mn-lt"/>
              </a:rPr>
              <a:t>Though the need for skills development of micro and productive enterprises are widely recognised, scalable initiatives, integrated with DRE roll out, are nascent, and in need of catalytic philanthropy to test and scale them. This could include:</a:t>
            </a:r>
            <a:endParaRPr lang="en-GB" sz="1300">
              <a:latin typeface="Overpass"/>
              <a:ea typeface="+mn-lt"/>
              <a:cs typeface="+mn-lt"/>
            </a:endParaRPr>
          </a:p>
          <a:p>
            <a:pPr marL="285750" indent="-285750">
              <a:buFont typeface="Arial"/>
              <a:buChar char="•"/>
            </a:pPr>
            <a:endParaRPr lang="en-US" sz="1300">
              <a:latin typeface="Overpass"/>
              <a:ea typeface="+mn-lt"/>
              <a:cs typeface="+mn-lt"/>
            </a:endParaRPr>
          </a:p>
          <a:p>
            <a:pPr marL="171450" indent="-171450">
              <a:buFont typeface="Arial,Sans-Serif"/>
              <a:buChar char="•"/>
            </a:pPr>
            <a:r>
              <a:rPr lang="en-US" sz="1300">
                <a:latin typeface="Overpass"/>
                <a:ea typeface="+mn-lt"/>
                <a:cs typeface="+mn-lt"/>
              </a:rPr>
              <a:t>Funding the inclusion of productive-use focused capacity building components and programmes as part of the roll out of DRE, minigrids for example. Ensure this is provided alongside other livelihood-unlocking offerings, such as financing for equipment and support on access to markets. </a:t>
            </a:r>
          </a:p>
          <a:p>
            <a:pPr marL="171450" indent="-171450">
              <a:buFont typeface="Arial,Sans-Serif"/>
              <a:buChar char="•"/>
            </a:pPr>
            <a:r>
              <a:rPr lang="en-US" sz="1300">
                <a:latin typeface="Overpass"/>
                <a:ea typeface="+mn-lt"/>
                <a:cs typeface="+mn-lt"/>
              </a:rPr>
              <a:t>Supporting intermediaries to convene stakeholders and develop programmes that bring the energy and agriculture sectors together (and other adjacent sectors). </a:t>
            </a:r>
            <a:endParaRPr lang="en-US" sz="1300">
              <a:latin typeface="Overpass"/>
            </a:endParaRPr>
          </a:p>
          <a:p>
            <a:pPr marL="171450" indent="-171450">
              <a:buFont typeface="Arial,Sans-Serif"/>
              <a:buChar char="•"/>
            </a:pPr>
            <a:endParaRPr lang="en-US" sz="1200">
              <a:solidFill>
                <a:srgbClr val="000000"/>
              </a:solidFill>
              <a:ea typeface="+mn-lt"/>
              <a:cs typeface="+mn-lt"/>
            </a:endParaRPr>
          </a:p>
          <a:p>
            <a:endParaRPr lang="en-GB">
              <a:solidFill>
                <a:srgbClr val="000000"/>
              </a:solidFill>
              <a:ea typeface="+mn-lt"/>
              <a:cs typeface="+mn-lt"/>
            </a:endParaRPr>
          </a:p>
          <a:p>
            <a:endParaRPr lang="en-GB">
              <a:solidFill>
                <a:srgbClr val="000000"/>
              </a:solidFill>
              <a:ea typeface="+mn-lt"/>
              <a:cs typeface="+mn-lt"/>
            </a:endParaRPr>
          </a:p>
          <a:p>
            <a:endParaRPr lang="en-GB" sz="1100">
              <a:solidFill>
                <a:srgbClr val="000000"/>
              </a:solidFill>
              <a:latin typeface="Overpass" panose="00000500000000000000" pitchFamily="2" charset="0"/>
              <a:ea typeface="+mn-lt"/>
              <a:cs typeface="+mn-lt"/>
            </a:endParaRPr>
          </a:p>
          <a:p>
            <a:endParaRPr lang="en-GB" sz="1100">
              <a:solidFill>
                <a:srgbClr val="000000"/>
              </a:solidFill>
              <a:latin typeface="Overpass" panose="00000500000000000000" pitchFamily="2" charset="0"/>
              <a:ea typeface="+mn-lt"/>
              <a:cs typeface="+mn-lt"/>
            </a:endParaRPr>
          </a:p>
          <a:p>
            <a:endParaRPr lang="en-GB" sz="1600" b="1">
              <a:solidFill>
                <a:srgbClr val="000000"/>
              </a:solidFill>
              <a:latin typeface="Overpass" panose="00000500000000000000" pitchFamily="2" charset="0"/>
              <a:ea typeface="+mn-lt"/>
              <a:cs typeface="+mn-lt"/>
            </a:endParaRPr>
          </a:p>
          <a:p>
            <a:endParaRPr lang="en-GB" sz="1600" b="1">
              <a:solidFill>
                <a:srgbClr val="000000"/>
              </a:solidFill>
              <a:latin typeface="Overpass" panose="00000500000000000000" pitchFamily="2" charset="0"/>
              <a:ea typeface="+mn-lt"/>
              <a:cs typeface="+mn-lt"/>
            </a:endParaRPr>
          </a:p>
          <a:p>
            <a:endParaRPr lang="en-GB" sz="1600" b="1">
              <a:solidFill>
                <a:srgbClr val="000000"/>
              </a:solidFill>
              <a:latin typeface="Overpass" panose="00000500000000000000" pitchFamily="2" charset="0"/>
              <a:ea typeface="+mn-lt"/>
              <a:cs typeface="+mn-lt"/>
            </a:endParaRPr>
          </a:p>
          <a:p>
            <a:endParaRPr lang="en-GB" sz="1600" b="1">
              <a:solidFill>
                <a:srgbClr val="000000"/>
              </a:solidFill>
              <a:latin typeface="Overpass" panose="00000500000000000000" pitchFamily="2" charset="0"/>
              <a:ea typeface="+mn-lt"/>
              <a:cs typeface="+mn-lt"/>
            </a:endParaRPr>
          </a:p>
          <a:p>
            <a:endParaRPr lang="en-GB" sz="1100">
              <a:latin typeface="Overpass" panose="00000500000000000000" pitchFamily="2" charset="0"/>
            </a:endParaRPr>
          </a:p>
        </p:txBody>
      </p:sp>
    </p:spTree>
    <p:extLst>
      <p:ext uri="{BB962C8B-B14F-4D97-AF65-F5344CB8AC3E}">
        <p14:creationId xmlns:p14="http://schemas.microsoft.com/office/powerpoint/2010/main" val="426829486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group of people posing for a photo&#10;&#10;Description automatically generated with medium confidence">
            <a:extLst>
              <a:ext uri="{FF2B5EF4-FFF2-40B4-BE49-F238E27FC236}">
                <a16:creationId xmlns:a16="http://schemas.microsoft.com/office/drawing/2014/main" id="{5F56BEBF-9BA0-B54F-462C-C0683CCBC9C8}"/>
              </a:ext>
            </a:extLst>
          </p:cNvPr>
          <p:cNvPicPr>
            <a:picLocks noChangeAspect="1"/>
          </p:cNvPicPr>
          <p:nvPr/>
        </p:nvPicPr>
        <p:blipFill rotWithShape="1">
          <a:blip r:embed="rId3">
            <a:extLst>
              <a:ext uri="{28A0092B-C50C-407E-A947-70E740481C1C}">
                <a14:useLocalDpi xmlns:a14="http://schemas.microsoft.com/office/drawing/2010/main" val="0"/>
              </a:ext>
            </a:extLst>
          </a:blip>
          <a:srcRect b="2070"/>
          <a:stretch/>
        </p:blipFill>
        <p:spPr>
          <a:xfrm>
            <a:off x="0" y="0"/>
            <a:ext cx="12449612" cy="6858000"/>
          </a:xfrm>
          <a:prstGeom prst="rect">
            <a:avLst/>
          </a:prstGeom>
        </p:spPr>
      </p:pic>
      <p:pic>
        <p:nvPicPr>
          <p:cNvPr id="2" name="Picture 1">
            <a:extLst>
              <a:ext uri="{FF2B5EF4-FFF2-40B4-BE49-F238E27FC236}">
                <a16:creationId xmlns:a16="http://schemas.microsoft.com/office/drawing/2014/main" id="{C233D573-B80E-3DDA-69DD-EB4ECC4A0466}"/>
              </a:ext>
            </a:extLst>
          </p:cNvPr>
          <p:cNvPicPr>
            <a:picLocks noChangeAspect="1"/>
          </p:cNvPicPr>
          <p:nvPr/>
        </p:nvPicPr>
        <p:blipFill>
          <a:blip r:embed="rId4"/>
          <a:stretch>
            <a:fillRect/>
          </a:stretch>
        </p:blipFill>
        <p:spPr>
          <a:xfrm>
            <a:off x="458670" y="6196878"/>
            <a:ext cx="1135489" cy="323714"/>
          </a:xfrm>
          <a:prstGeom prst="rect">
            <a:avLst/>
          </a:prstGeom>
        </p:spPr>
      </p:pic>
      <p:sp>
        <p:nvSpPr>
          <p:cNvPr id="8" name="TextBox 7">
            <a:extLst>
              <a:ext uri="{FF2B5EF4-FFF2-40B4-BE49-F238E27FC236}">
                <a16:creationId xmlns:a16="http://schemas.microsoft.com/office/drawing/2014/main" id="{3E3C3C0D-980C-24B0-0A01-405EE8E8000D}"/>
              </a:ext>
            </a:extLst>
          </p:cNvPr>
          <p:cNvSpPr txBox="1"/>
          <p:nvPr/>
        </p:nvSpPr>
        <p:spPr>
          <a:xfrm>
            <a:off x="1147479" y="3576920"/>
            <a:ext cx="10121156" cy="2585323"/>
          </a:xfrm>
          <a:prstGeom prst="rect">
            <a:avLst/>
          </a:prstGeom>
          <a:noFill/>
        </p:spPr>
        <p:txBody>
          <a:bodyPr wrap="square">
            <a:spAutoFit/>
          </a:bodyPr>
          <a:lstStyle/>
          <a:p>
            <a:r>
              <a:rPr lang="en-US" sz="5400" b="1">
                <a:solidFill>
                  <a:srgbClr val="E1004E"/>
                </a:solidFill>
                <a:latin typeface="Overpass"/>
              </a:rPr>
              <a:t>An Ashden Accelerator Cohort Programme could supercharge energy access </a:t>
            </a:r>
            <a:endParaRPr lang="en-GB" sz="5400" b="1">
              <a:solidFill>
                <a:srgbClr val="E1004E"/>
              </a:solidFill>
              <a:latin typeface="Overpass"/>
            </a:endParaRPr>
          </a:p>
        </p:txBody>
      </p:sp>
    </p:spTree>
    <p:extLst>
      <p:ext uri="{BB962C8B-B14F-4D97-AF65-F5344CB8AC3E}">
        <p14:creationId xmlns:p14="http://schemas.microsoft.com/office/powerpoint/2010/main" val="109030501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5F3F878-2B7C-0A79-2B1D-B1F729192F32}"/>
              </a:ext>
            </a:extLst>
          </p:cNvPr>
          <p:cNvSpPr txBox="1"/>
          <p:nvPr/>
        </p:nvSpPr>
        <p:spPr>
          <a:xfrm>
            <a:off x="3349604" y="311989"/>
            <a:ext cx="6879127" cy="707886"/>
          </a:xfrm>
          <a:prstGeom prst="rect">
            <a:avLst/>
          </a:prstGeom>
          <a:noFill/>
        </p:spPr>
        <p:txBody>
          <a:bodyPr wrap="square" lIns="91440" tIns="45720" rIns="91440" bIns="45720" anchor="t">
            <a:spAutoFit/>
          </a:bodyPr>
          <a:lstStyle/>
          <a:p>
            <a:r>
              <a:rPr lang="en-US" sz="2000" b="1">
                <a:solidFill>
                  <a:srgbClr val="FF5236"/>
                </a:solidFill>
                <a:ea typeface="+mn-lt"/>
                <a:cs typeface="+mn-lt"/>
              </a:rPr>
              <a:t>The development of an accelerator cohort programme for jobs, skills and  livelihoods in energy access  </a:t>
            </a:r>
            <a:endParaRPr lang="en-US" sz="2000" b="1">
              <a:solidFill>
                <a:srgbClr val="FF5236"/>
              </a:solidFill>
              <a:latin typeface="Overpass"/>
              <a:ea typeface="Calibri" panose="020F0502020204030204"/>
              <a:cs typeface="Calibri" panose="020F0502020204030204"/>
            </a:endParaRPr>
          </a:p>
        </p:txBody>
      </p:sp>
      <p:sp>
        <p:nvSpPr>
          <p:cNvPr id="7" name="TextBox 6">
            <a:extLst>
              <a:ext uri="{FF2B5EF4-FFF2-40B4-BE49-F238E27FC236}">
                <a16:creationId xmlns:a16="http://schemas.microsoft.com/office/drawing/2014/main" id="{36D00E60-6E8D-A0FE-9574-089C90E1E72C}"/>
              </a:ext>
            </a:extLst>
          </p:cNvPr>
          <p:cNvSpPr txBox="1"/>
          <p:nvPr/>
        </p:nvSpPr>
        <p:spPr>
          <a:xfrm>
            <a:off x="312591" y="190872"/>
            <a:ext cx="3463886" cy="954107"/>
          </a:xfrm>
          <a:prstGeom prst="rect">
            <a:avLst/>
          </a:prstGeom>
          <a:noFill/>
        </p:spPr>
        <p:txBody>
          <a:bodyPr wrap="square" lIns="91440" tIns="45720" rIns="91440" bIns="45720" anchor="t">
            <a:spAutoFit/>
          </a:bodyPr>
          <a:lstStyle/>
          <a:p>
            <a:r>
              <a:rPr lang="en-US" sz="2800" b="1">
                <a:solidFill>
                  <a:srgbClr val="0C3157"/>
                </a:solidFill>
                <a:latin typeface="Overpass"/>
              </a:rPr>
              <a:t>Next steps for Ashden:</a:t>
            </a:r>
            <a:endParaRPr lang="en-US"/>
          </a:p>
        </p:txBody>
      </p:sp>
      <p:sp>
        <p:nvSpPr>
          <p:cNvPr id="11" name="TextBox 10">
            <a:extLst>
              <a:ext uri="{FF2B5EF4-FFF2-40B4-BE49-F238E27FC236}">
                <a16:creationId xmlns:a16="http://schemas.microsoft.com/office/drawing/2014/main" id="{25C8237B-8778-D3C5-A912-AEB1150046F5}"/>
              </a:ext>
            </a:extLst>
          </p:cNvPr>
          <p:cNvSpPr txBox="1"/>
          <p:nvPr/>
        </p:nvSpPr>
        <p:spPr>
          <a:xfrm>
            <a:off x="1103" y="1327752"/>
            <a:ext cx="11098260" cy="5693866"/>
          </a:xfrm>
          <a:prstGeom prst="rect">
            <a:avLst/>
          </a:prstGeom>
          <a:noFill/>
        </p:spPr>
        <p:txBody>
          <a:bodyPr wrap="square" lIns="91440" tIns="45720" rIns="91440" bIns="45720" anchor="t">
            <a:spAutoFit/>
          </a:bodyPr>
          <a:lstStyle/>
          <a:p>
            <a:pPr marL="742950" lvl="1" indent="-285750">
              <a:buFont typeface="Arial" panose="020B0604020202020204" pitchFamily="34" charset="0"/>
              <a:buChar char="•"/>
            </a:pPr>
            <a:r>
              <a:rPr lang="en-IN" sz="1400">
                <a:latin typeface="Overpass"/>
                <a:ea typeface="Calibri" panose="020F0502020204030204" pitchFamily="34" charset="0"/>
                <a:cs typeface="Times New Roman"/>
              </a:rPr>
              <a:t>We hope that this landscaping study provides a useful guide to any organisation considering making an intervention in skills for accelerating energy access. We will make it widely available.</a:t>
            </a:r>
          </a:p>
          <a:p>
            <a:pPr lvl="1"/>
            <a:endParaRPr lang="en-IN" sz="1400">
              <a:latin typeface="Overpass" panose="00000500000000000000" pitchFamily="2" charset="0"/>
              <a:ea typeface="Calibri" panose="020F0502020204030204" pitchFamily="34" charset="0"/>
              <a:cs typeface="Times New Roman"/>
            </a:endParaRPr>
          </a:p>
          <a:p>
            <a:pPr marL="742950" lvl="1" indent="-285750">
              <a:buFont typeface="Arial" panose="020B0604020202020204" pitchFamily="34" charset="0"/>
              <a:buChar char="•"/>
            </a:pPr>
            <a:r>
              <a:rPr lang="en-IN" sz="1400">
                <a:latin typeface="Overpass"/>
                <a:ea typeface="Calibri" panose="020F0502020204030204" pitchFamily="34" charset="0"/>
                <a:cs typeface="Times New Roman"/>
              </a:rPr>
              <a:t>It is however, not a comprehensive study nor “complete”. This is a dynamic area which reflects the growing interest in skills for energy access. This is in large part due to the great work of IRENA, Power for All and SELCO Foundation, as well as the spotlight provided by the Ashden Award in Energy Access Skills in highlighting the desperate need for skilled people to populate jobs in the sector and make the most of the potential for livelihoods upgrade.    </a:t>
            </a:r>
            <a:endParaRPr lang="en-IN" sz="1400">
              <a:latin typeface="Overpass" panose="00000500000000000000" pitchFamily="2" charset="0"/>
              <a:ea typeface="Calibri" panose="020F0502020204030204" pitchFamily="34" charset="0"/>
              <a:cs typeface="Times New Roman"/>
            </a:endParaRPr>
          </a:p>
          <a:p>
            <a:pPr marL="742950" lvl="1" indent="-285750">
              <a:buFont typeface="Arial" panose="020B0604020202020204" pitchFamily="34" charset="0"/>
              <a:buChar char="•"/>
            </a:pPr>
            <a:endParaRPr lang="en-IN" sz="1400">
              <a:latin typeface="Overpass" panose="00000500000000000000" pitchFamily="2" charset="0"/>
              <a:ea typeface="Calibri" panose="020F0502020204030204" pitchFamily="34" charset="0"/>
              <a:cs typeface="Times New Roman"/>
            </a:endParaRPr>
          </a:p>
          <a:p>
            <a:pPr marL="742950" lvl="1" indent="-285750">
              <a:buFont typeface="Arial" panose="020B0604020202020204" pitchFamily="34" charset="0"/>
              <a:buChar char="•"/>
            </a:pPr>
            <a:r>
              <a:rPr lang="en-IN" sz="1400">
                <a:latin typeface="Overpass"/>
                <a:ea typeface="Calibri" panose="020F0502020204030204" pitchFamily="34" charset="0"/>
                <a:cs typeface="Times New Roman"/>
              </a:rPr>
              <a:t>Through the Awards, we know first-hand of innovative businesses and organisations across the energy access sector and in support of it, that hold some of the elements required to overcome the various barriers highlighted in this report.  What we intend to do next is to look at how an accelerator programme will extend, scale and replicate the best of these emerging solutions. We refer to this intervention here as a “accelerator cohort programme” because we have seen that through facilitated collaboration brilliant ideas are more likely to fulfil their potential.</a:t>
            </a:r>
          </a:p>
          <a:p>
            <a:pPr marL="742950" lvl="1" indent="-285750">
              <a:buFont typeface="Arial" panose="020B0604020202020204" pitchFamily="34" charset="0"/>
              <a:buChar char="•"/>
            </a:pPr>
            <a:endParaRPr lang="en-IN" sz="1400">
              <a:latin typeface="Overpass" panose="00000500000000000000" pitchFamily="2" charset="0"/>
              <a:ea typeface="Calibri" panose="020F0502020204030204" pitchFamily="34" charset="0"/>
              <a:cs typeface="Times New Roman"/>
            </a:endParaRPr>
          </a:p>
          <a:p>
            <a:pPr marL="742950" lvl="1" indent="-285750">
              <a:buFont typeface="Arial" panose="020B0604020202020204" pitchFamily="34" charset="0"/>
              <a:buChar char="•"/>
            </a:pPr>
            <a:r>
              <a:rPr lang="en-IN" sz="1400">
                <a:latin typeface="Overpass"/>
                <a:ea typeface="Calibri" panose="020F0502020204030204" pitchFamily="34" charset="0"/>
                <a:cs typeface="Times New Roman"/>
              </a:rPr>
              <a:t>We have successfully piloted this approach in relation to access to sustainable cooling [see Appendix A]. This was a small unrestricted grant investment fund of $600,000 in grassroots sustainable cooling solutions (the “Fair Cooling Fund”), designed to fund time and space for energy entrepreneurs to innovate in sustainable cooling solutions. Through careful collaboration around 7 concepts, we have facilitated new first time access to sustainable cooling for thousands of vulnerable people, whilst simultaneously elevating the issue of sustainable cooling as a development issue. </a:t>
            </a:r>
            <a:endParaRPr lang="en-IN" sz="1400">
              <a:latin typeface="Overpass" panose="00000500000000000000" pitchFamily="2" charset="0"/>
              <a:ea typeface="Calibri" panose="020F0502020204030204" pitchFamily="34" charset="0"/>
              <a:cs typeface="Times New Roman"/>
            </a:endParaRPr>
          </a:p>
          <a:p>
            <a:pPr marL="742950" lvl="1" indent="-285750">
              <a:buFont typeface="Arial" panose="020B0604020202020204" pitchFamily="34" charset="0"/>
              <a:buChar char="•"/>
            </a:pPr>
            <a:endParaRPr lang="en-IN" sz="1400">
              <a:latin typeface="Overpass" panose="00000500000000000000" pitchFamily="2" charset="0"/>
              <a:ea typeface="Calibri" panose="020F0502020204030204" pitchFamily="34" charset="0"/>
              <a:cs typeface="Times New Roman"/>
            </a:endParaRPr>
          </a:p>
          <a:p>
            <a:pPr marL="742950" lvl="1" indent="-285750">
              <a:buFont typeface="Arial" panose="020B0604020202020204" pitchFamily="34" charset="0"/>
              <a:buChar char="•"/>
            </a:pPr>
            <a:r>
              <a:rPr lang="en-IN" sz="1400">
                <a:latin typeface="Overpass"/>
                <a:ea typeface="Calibri" panose="020F0502020204030204" pitchFamily="34" charset="0"/>
                <a:cs typeface="Times New Roman"/>
              </a:rPr>
              <a:t>In relation to energy access, we are developing an accelerator programme to: </a:t>
            </a:r>
            <a:endParaRPr lang="en-IN" sz="1400">
              <a:latin typeface="Overpass" panose="00000500000000000000" pitchFamily="2" charset="0"/>
              <a:ea typeface="Calibri" panose="020F0502020204030204" pitchFamily="34" charset="0"/>
              <a:cs typeface="Times New Roman"/>
            </a:endParaRPr>
          </a:p>
          <a:p>
            <a:pPr marL="1200150" lvl="2" indent="-285750">
              <a:buFont typeface="Arial" panose="020B0604020202020204" pitchFamily="34" charset="0"/>
              <a:buChar char="•"/>
            </a:pPr>
            <a:r>
              <a:rPr lang="en-IN" sz="1400">
                <a:latin typeface="Overpass"/>
                <a:ea typeface="Calibri" panose="020F0502020204030204" pitchFamily="34" charset="0"/>
                <a:cs typeface="Times New Roman"/>
              </a:rPr>
              <a:t>Unlock innovation and investment in skills as a means to create new green jobs and power livelihoods through skilled income-generating activities;</a:t>
            </a:r>
          </a:p>
          <a:p>
            <a:pPr marL="1200150" lvl="2" indent="-285750">
              <a:buFont typeface="Arial" panose="020B0604020202020204" pitchFamily="34" charset="0"/>
              <a:buChar char="•"/>
            </a:pPr>
            <a:r>
              <a:rPr lang="en-IN" sz="1400">
                <a:latin typeface="Overpass"/>
                <a:ea typeface="Calibri" panose="020F0502020204030204" pitchFamily="34" charset="0"/>
                <a:cs typeface="Times New Roman"/>
              </a:rPr>
              <a:t>Raise awareness of the need to focus on skills among donors and investors through powerful communications; and</a:t>
            </a:r>
          </a:p>
          <a:p>
            <a:pPr marL="1200150" lvl="2" indent="-285750">
              <a:buFont typeface="Arial" panose="020B0604020202020204" pitchFamily="34" charset="0"/>
              <a:buChar char="•"/>
            </a:pPr>
            <a:r>
              <a:rPr lang="en-IN" sz="1400">
                <a:latin typeface="Overpass"/>
                <a:ea typeface="Calibri" panose="020F0502020204030204" pitchFamily="34" charset="0"/>
                <a:cs typeface="Times New Roman"/>
              </a:rPr>
              <a:t>Highlight the need for cross-sector collaboration and knowledge-sharing.</a:t>
            </a:r>
          </a:p>
          <a:p>
            <a:pPr lvl="2"/>
            <a:endParaRPr lang="en-IN" sz="1400">
              <a:latin typeface="Overpass" panose="00000500000000000000" pitchFamily="2" charset="0"/>
              <a:ea typeface="Calibri" panose="020F0502020204030204" pitchFamily="34" charset="0"/>
              <a:cs typeface="Times New Roman"/>
            </a:endParaRPr>
          </a:p>
        </p:txBody>
      </p:sp>
      <p:sp>
        <p:nvSpPr>
          <p:cNvPr id="2" name="Rectangle 1">
            <a:extLst>
              <a:ext uri="{FF2B5EF4-FFF2-40B4-BE49-F238E27FC236}">
                <a16:creationId xmlns:a16="http://schemas.microsoft.com/office/drawing/2014/main" id="{FAA62EC1-B5A4-B85E-08D4-AD1BE7C42CCA}"/>
              </a:ext>
            </a:extLst>
          </p:cNvPr>
          <p:cNvSpPr/>
          <p:nvPr/>
        </p:nvSpPr>
        <p:spPr>
          <a:xfrm>
            <a:off x="0" y="6839954"/>
            <a:ext cx="12192000" cy="95693"/>
          </a:xfrm>
          <a:prstGeom prst="rect">
            <a:avLst/>
          </a:prstGeom>
          <a:solidFill>
            <a:srgbClr val="03E2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3" name="Rectangle 2">
            <a:extLst>
              <a:ext uri="{FF2B5EF4-FFF2-40B4-BE49-F238E27FC236}">
                <a16:creationId xmlns:a16="http://schemas.microsoft.com/office/drawing/2014/main" id="{43307C95-42DD-C0DA-2D63-650F5B11C2FE}"/>
              </a:ext>
            </a:extLst>
          </p:cNvPr>
          <p:cNvSpPr/>
          <p:nvPr/>
        </p:nvSpPr>
        <p:spPr>
          <a:xfrm rot="16200000">
            <a:off x="-3499150" y="3277496"/>
            <a:ext cx="7107297" cy="77296"/>
          </a:xfrm>
          <a:prstGeom prst="rect">
            <a:avLst/>
          </a:prstGeom>
          <a:solidFill>
            <a:srgbClr val="FF52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Tree>
    <p:extLst>
      <p:ext uri="{BB962C8B-B14F-4D97-AF65-F5344CB8AC3E}">
        <p14:creationId xmlns:p14="http://schemas.microsoft.com/office/powerpoint/2010/main" val="220220518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5F3F878-2B7C-0A79-2B1D-B1F729192F32}"/>
              </a:ext>
            </a:extLst>
          </p:cNvPr>
          <p:cNvSpPr txBox="1"/>
          <p:nvPr/>
        </p:nvSpPr>
        <p:spPr>
          <a:xfrm>
            <a:off x="3349604" y="311989"/>
            <a:ext cx="6879127" cy="707886"/>
          </a:xfrm>
          <a:prstGeom prst="rect">
            <a:avLst/>
          </a:prstGeom>
          <a:noFill/>
        </p:spPr>
        <p:txBody>
          <a:bodyPr wrap="square" lIns="91440" tIns="45720" rIns="91440" bIns="45720" anchor="t">
            <a:spAutoFit/>
          </a:bodyPr>
          <a:lstStyle/>
          <a:p>
            <a:r>
              <a:rPr lang="en-US" sz="2000" b="1">
                <a:solidFill>
                  <a:srgbClr val="FF5236"/>
                </a:solidFill>
                <a:ea typeface="+mn-lt"/>
                <a:cs typeface="+mn-lt"/>
              </a:rPr>
              <a:t>The development of an accelerator cohort programme for jobs, skills and  livelihoods in energy access  </a:t>
            </a:r>
            <a:endParaRPr lang="en-US" sz="2000" b="1">
              <a:solidFill>
                <a:srgbClr val="FF5236"/>
              </a:solidFill>
              <a:latin typeface="Overpass"/>
              <a:ea typeface="Calibri" panose="020F0502020204030204"/>
              <a:cs typeface="Calibri" panose="020F0502020204030204"/>
            </a:endParaRPr>
          </a:p>
        </p:txBody>
      </p:sp>
      <p:sp>
        <p:nvSpPr>
          <p:cNvPr id="7" name="TextBox 6">
            <a:extLst>
              <a:ext uri="{FF2B5EF4-FFF2-40B4-BE49-F238E27FC236}">
                <a16:creationId xmlns:a16="http://schemas.microsoft.com/office/drawing/2014/main" id="{36D00E60-6E8D-A0FE-9574-089C90E1E72C}"/>
              </a:ext>
            </a:extLst>
          </p:cNvPr>
          <p:cNvSpPr txBox="1"/>
          <p:nvPr/>
        </p:nvSpPr>
        <p:spPr>
          <a:xfrm>
            <a:off x="312591" y="190872"/>
            <a:ext cx="3463886" cy="954107"/>
          </a:xfrm>
          <a:prstGeom prst="rect">
            <a:avLst/>
          </a:prstGeom>
          <a:noFill/>
        </p:spPr>
        <p:txBody>
          <a:bodyPr wrap="square" lIns="91440" tIns="45720" rIns="91440" bIns="45720" anchor="t">
            <a:spAutoFit/>
          </a:bodyPr>
          <a:lstStyle/>
          <a:p>
            <a:r>
              <a:rPr lang="en-US" sz="2800" b="1">
                <a:solidFill>
                  <a:srgbClr val="0C3157"/>
                </a:solidFill>
                <a:latin typeface="Overpass"/>
              </a:rPr>
              <a:t>Specific next </a:t>
            </a:r>
          </a:p>
          <a:p>
            <a:r>
              <a:rPr lang="en-US" sz="2800" b="1">
                <a:solidFill>
                  <a:srgbClr val="0C3157"/>
                </a:solidFill>
                <a:latin typeface="Overpass"/>
              </a:rPr>
              <a:t>steps:</a:t>
            </a:r>
            <a:endParaRPr lang="en-US"/>
          </a:p>
        </p:txBody>
      </p:sp>
      <p:sp>
        <p:nvSpPr>
          <p:cNvPr id="11" name="TextBox 10">
            <a:extLst>
              <a:ext uri="{FF2B5EF4-FFF2-40B4-BE49-F238E27FC236}">
                <a16:creationId xmlns:a16="http://schemas.microsoft.com/office/drawing/2014/main" id="{25C8237B-8778-D3C5-A912-AEB1150046F5}"/>
              </a:ext>
            </a:extLst>
          </p:cNvPr>
          <p:cNvSpPr txBox="1"/>
          <p:nvPr/>
        </p:nvSpPr>
        <p:spPr>
          <a:xfrm>
            <a:off x="1103" y="1282927"/>
            <a:ext cx="11848886" cy="5262979"/>
          </a:xfrm>
          <a:prstGeom prst="rect">
            <a:avLst/>
          </a:prstGeom>
          <a:noFill/>
        </p:spPr>
        <p:txBody>
          <a:bodyPr wrap="square" lIns="91440" tIns="45720" rIns="91440" bIns="45720" anchor="t">
            <a:spAutoFit/>
          </a:bodyPr>
          <a:lstStyle/>
          <a:p>
            <a:pPr marL="742950" lvl="1" indent="-285750">
              <a:buFont typeface="Arial" panose="020B0604020202020204" pitchFamily="34" charset="0"/>
              <a:buChar char="•"/>
            </a:pPr>
            <a:r>
              <a:rPr lang="en-IN" sz="1400">
                <a:latin typeface="Overpass"/>
                <a:ea typeface="Calibri" panose="020F0502020204030204" pitchFamily="34" charset="0"/>
                <a:cs typeface="Times New Roman"/>
              </a:rPr>
              <a:t>This work will continue beyond the life of this grant.  We will organise a round of feedback from key stakeholders in this system. Starting with ECF.</a:t>
            </a:r>
          </a:p>
          <a:p>
            <a:pPr marL="742950" lvl="1" indent="-285750">
              <a:buFont typeface="Arial" panose="020B0604020202020204" pitchFamily="34" charset="0"/>
              <a:buChar char="•"/>
            </a:pPr>
            <a:endParaRPr lang="en-IN" sz="1400">
              <a:latin typeface="Overpass"/>
              <a:ea typeface="Calibri" panose="020F0502020204030204" pitchFamily="34" charset="0"/>
              <a:cs typeface="Times New Roman"/>
            </a:endParaRPr>
          </a:p>
          <a:p>
            <a:pPr marL="742950" lvl="1" indent="-285750">
              <a:buFont typeface="Arial" panose="020B0604020202020204" pitchFamily="34" charset="0"/>
              <a:buChar char="•"/>
            </a:pPr>
            <a:r>
              <a:rPr lang="en-IN" sz="1400">
                <a:latin typeface="Overpass"/>
                <a:ea typeface="Calibri" panose="020F0502020204030204" pitchFamily="34" charset="0"/>
                <a:cs typeface="Times New Roman"/>
              </a:rPr>
              <a:t>We will share the findings of this landscaping study with key stakeholders to:</a:t>
            </a:r>
          </a:p>
          <a:p>
            <a:pPr marL="1200150" lvl="2" indent="-285750">
              <a:buFont typeface="Arial" panose="020B0604020202020204" pitchFamily="34" charset="0"/>
              <a:buChar char="•"/>
            </a:pPr>
            <a:r>
              <a:rPr lang="en-IN" sz="1400">
                <a:latin typeface="Overpass"/>
                <a:ea typeface="Calibri" panose="020F0502020204030204" pitchFamily="34" charset="0"/>
                <a:cs typeface="Times New Roman"/>
              </a:rPr>
              <a:t>Test the robustness of the findings; and</a:t>
            </a:r>
          </a:p>
          <a:p>
            <a:pPr marL="1200150" lvl="2" indent="-285750">
              <a:buFont typeface="Arial" panose="020B0604020202020204" pitchFamily="34" charset="0"/>
              <a:buChar char="•"/>
            </a:pPr>
            <a:r>
              <a:rPr lang="en-IN" sz="1400">
                <a:latin typeface="Overpass"/>
                <a:ea typeface="Calibri" panose="020F0502020204030204" pitchFamily="34" charset="0"/>
                <a:cs typeface="Times New Roman"/>
              </a:rPr>
              <a:t>Develop the recommendations.</a:t>
            </a:r>
            <a:br>
              <a:rPr lang="en-IN" sz="1400">
                <a:latin typeface="Overpass"/>
                <a:ea typeface="Calibri" panose="020F0502020204030204" pitchFamily="34" charset="0"/>
                <a:cs typeface="Times New Roman"/>
              </a:rPr>
            </a:br>
            <a:endParaRPr lang="en-IN" sz="1400">
              <a:latin typeface="Overpass"/>
              <a:ea typeface="Calibri" panose="020F0502020204030204" pitchFamily="34" charset="0"/>
              <a:cs typeface="Times New Roman"/>
            </a:endParaRPr>
          </a:p>
          <a:p>
            <a:pPr lvl="2"/>
            <a:r>
              <a:rPr lang="en-IN" sz="1400" i="1">
                <a:latin typeface="Overpass"/>
                <a:ea typeface="Calibri" panose="020F0502020204030204" pitchFamily="34" charset="0"/>
                <a:cs typeface="Times New Roman"/>
              </a:rPr>
              <a:t>In this way, we do not see this project as “finished”. It will be an ongoing inquiry to be added to, and developed as the number and quality of interventions in skills grow.</a:t>
            </a:r>
            <a:r>
              <a:rPr lang="en-IN" sz="1400">
                <a:latin typeface="Overpass"/>
                <a:ea typeface="Calibri" panose="020F0502020204030204" pitchFamily="34" charset="0"/>
                <a:cs typeface="Times New Roman"/>
              </a:rPr>
              <a:t>  </a:t>
            </a:r>
          </a:p>
          <a:p>
            <a:pPr lvl="2"/>
            <a:endParaRPr lang="en-IN" sz="1400">
              <a:latin typeface="Overpass"/>
              <a:ea typeface="Calibri" panose="020F0502020204030204" pitchFamily="34" charset="0"/>
              <a:cs typeface="Times New Roman"/>
            </a:endParaRPr>
          </a:p>
          <a:p>
            <a:pPr marL="742950" lvl="1" indent="-285750">
              <a:buFont typeface="Arial" panose="020B0604020202020204" pitchFamily="34" charset="0"/>
              <a:buChar char="•"/>
            </a:pPr>
            <a:r>
              <a:rPr lang="en-IN" sz="1400">
                <a:latin typeface="Overpass"/>
                <a:ea typeface="Calibri" panose="020F0502020204030204" pitchFamily="34" charset="0"/>
                <a:cs typeface="Times New Roman"/>
              </a:rPr>
              <a:t>As it stands, this study has confirmed to us:</a:t>
            </a:r>
          </a:p>
          <a:p>
            <a:pPr marL="1200150" lvl="2" indent="-285750">
              <a:buFont typeface="Arial" panose="020B0604020202020204" pitchFamily="34" charset="0"/>
              <a:buChar char="•"/>
            </a:pPr>
            <a:r>
              <a:rPr lang="en-IN" sz="1400">
                <a:latin typeface="Overpass"/>
                <a:ea typeface="Calibri" panose="020F0502020204030204" pitchFamily="34" charset="0"/>
                <a:cs typeface="Times New Roman"/>
              </a:rPr>
              <a:t>That innovation in skills for energy access has not received the attention and funding necessary for it to play the catalytic role in accelerating energy access. </a:t>
            </a:r>
          </a:p>
          <a:p>
            <a:pPr marL="1200150" lvl="2" indent="-285750">
              <a:buFont typeface="Arial" panose="020B0604020202020204" pitchFamily="34" charset="0"/>
              <a:buChar char="•"/>
            </a:pPr>
            <a:r>
              <a:rPr lang="en-IN" sz="1400">
                <a:latin typeface="Overpass"/>
                <a:ea typeface="Calibri" panose="020F0502020204030204" pitchFamily="34" charset="0"/>
                <a:cs typeface="Times New Roman"/>
              </a:rPr>
              <a:t>There are enterprises [that look like Ashden winners] that are attempting to bridge the gap between curriculum/formal education and work in the sector. And enterprises that work in/with productive uses also see a role for end-user training.  In all cases, this may focus on gender issues and youth.</a:t>
            </a:r>
          </a:p>
          <a:p>
            <a:pPr marL="1200150" lvl="2" indent="-285750">
              <a:buFont typeface="Arial" panose="020B0604020202020204" pitchFamily="34" charset="0"/>
              <a:buChar char="•"/>
            </a:pPr>
            <a:r>
              <a:rPr lang="en-IN" sz="1400">
                <a:latin typeface="Overpass"/>
                <a:ea typeface="Calibri" panose="020F0502020204030204" pitchFamily="34" charset="0"/>
                <a:cs typeface="Times New Roman"/>
              </a:rPr>
              <a:t>There is innovation in how this training is being delivered, but collaboration and knowledge-sharing through a cohort programme of investment will accelerate this.  </a:t>
            </a:r>
          </a:p>
          <a:p>
            <a:pPr marL="742950" lvl="1" indent="-285750">
              <a:buFont typeface="Arial" panose="020B0604020202020204" pitchFamily="34" charset="0"/>
              <a:buChar char="•"/>
            </a:pPr>
            <a:endParaRPr lang="en-IN" sz="1400">
              <a:latin typeface="Overpass"/>
              <a:ea typeface="Calibri" panose="020F0502020204030204" pitchFamily="34" charset="0"/>
              <a:cs typeface="Times New Roman"/>
            </a:endParaRPr>
          </a:p>
          <a:p>
            <a:pPr marL="742950" lvl="1" indent="-285750">
              <a:buFont typeface="Arial" panose="020B0604020202020204" pitchFamily="34" charset="0"/>
              <a:buChar char="•"/>
            </a:pPr>
            <a:r>
              <a:rPr lang="en-IN" sz="1400">
                <a:latin typeface="Overpass"/>
                <a:ea typeface="Calibri" panose="020F0502020204030204" pitchFamily="34" charset="0"/>
                <a:cs typeface="Times New Roman"/>
              </a:rPr>
              <a:t>The process of this landscaping has enabled us to talk to many stakeholders across the system. We are now in a position to concentrate our next conversations on developing partnerships to deliver an accelerator cohort programme. </a:t>
            </a:r>
          </a:p>
          <a:p>
            <a:pPr marL="1200150" lvl="2" indent="-285750">
              <a:buFont typeface="Arial" panose="020B0604020202020204" pitchFamily="34" charset="0"/>
              <a:buChar char="•"/>
            </a:pPr>
            <a:endParaRPr lang="en-IN" sz="1400">
              <a:latin typeface="Overpass"/>
              <a:ea typeface="Calibri" panose="020F0502020204030204" pitchFamily="34" charset="0"/>
              <a:cs typeface="Times New Roman"/>
            </a:endParaRPr>
          </a:p>
          <a:p>
            <a:pPr marL="742950" lvl="1" indent="-285750">
              <a:buFont typeface="Arial" panose="020B0604020202020204" pitchFamily="34" charset="0"/>
              <a:buChar char="•"/>
            </a:pPr>
            <a:r>
              <a:rPr lang="en-IN" sz="1400">
                <a:latin typeface="Overpass"/>
                <a:ea typeface="Calibri" panose="020F0502020204030204" pitchFamily="34" charset="0"/>
                <a:cs typeface="Times New Roman"/>
              </a:rPr>
              <a:t>We will also work with Ashden Energy Access Skills awardees, runners-up and others to test their appetite to participate in a funded accelerator cohort programme and understand their needs.  </a:t>
            </a:r>
          </a:p>
          <a:p>
            <a:pPr lvl="2"/>
            <a:endParaRPr lang="en-IN" sz="1400">
              <a:latin typeface="Overpass" panose="00000500000000000000" pitchFamily="2" charset="0"/>
              <a:ea typeface="Calibri" panose="020F0502020204030204" pitchFamily="34" charset="0"/>
              <a:cs typeface="Times New Roman"/>
            </a:endParaRPr>
          </a:p>
        </p:txBody>
      </p:sp>
      <p:sp>
        <p:nvSpPr>
          <p:cNvPr id="2" name="Rectangle 1">
            <a:extLst>
              <a:ext uri="{FF2B5EF4-FFF2-40B4-BE49-F238E27FC236}">
                <a16:creationId xmlns:a16="http://schemas.microsoft.com/office/drawing/2014/main" id="{15090793-D286-9C48-66CF-1C92C3CF4B94}"/>
              </a:ext>
            </a:extLst>
          </p:cNvPr>
          <p:cNvSpPr/>
          <p:nvPr/>
        </p:nvSpPr>
        <p:spPr>
          <a:xfrm>
            <a:off x="0" y="6839954"/>
            <a:ext cx="12192000" cy="95693"/>
          </a:xfrm>
          <a:prstGeom prst="rect">
            <a:avLst/>
          </a:prstGeom>
          <a:solidFill>
            <a:srgbClr val="03E2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3" name="Rectangle 2">
            <a:extLst>
              <a:ext uri="{FF2B5EF4-FFF2-40B4-BE49-F238E27FC236}">
                <a16:creationId xmlns:a16="http://schemas.microsoft.com/office/drawing/2014/main" id="{5E778448-1EA2-8461-41CF-C4541DDECDE8}"/>
              </a:ext>
            </a:extLst>
          </p:cNvPr>
          <p:cNvSpPr/>
          <p:nvPr/>
        </p:nvSpPr>
        <p:spPr>
          <a:xfrm rot="16200000">
            <a:off x="-3517080" y="3277496"/>
            <a:ext cx="7107297" cy="77296"/>
          </a:xfrm>
          <a:prstGeom prst="rect">
            <a:avLst/>
          </a:prstGeom>
          <a:solidFill>
            <a:srgbClr val="FF52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Tree>
    <p:extLst>
      <p:ext uri="{BB962C8B-B14F-4D97-AF65-F5344CB8AC3E}">
        <p14:creationId xmlns:p14="http://schemas.microsoft.com/office/powerpoint/2010/main" val="85728480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drawing&#10;&#10;Description automatically generated">
            <a:extLst>
              <a:ext uri="{FF2B5EF4-FFF2-40B4-BE49-F238E27FC236}">
                <a16:creationId xmlns:a16="http://schemas.microsoft.com/office/drawing/2014/main" id="{27DF1A6F-27A3-504D-8A58-9241EF6F6412}"/>
              </a:ext>
            </a:extLst>
          </p:cNvPr>
          <p:cNvPicPr>
            <a:picLocks noChangeAspect="1"/>
          </p:cNvPicPr>
          <p:nvPr/>
        </p:nvPicPr>
        <p:blipFill>
          <a:blip r:embed="rId3"/>
          <a:stretch>
            <a:fillRect/>
          </a:stretch>
        </p:blipFill>
        <p:spPr>
          <a:xfrm>
            <a:off x="0" y="0"/>
            <a:ext cx="12192000" cy="6864626"/>
          </a:xfrm>
          <a:prstGeom prst="rect">
            <a:avLst/>
          </a:prstGeom>
        </p:spPr>
      </p:pic>
      <p:sp>
        <p:nvSpPr>
          <p:cNvPr id="6" name="Rectangle 5">
            <a:extLst>
              <a:ext uri="{FF2B5EF4-FFF2-40B4-BE49-F238E27FC236}">
                <a16:creationId xmlns:a16="http://schemas.microsoft.com/office/drawing/2014/main" id="{458A27E6-BA84-3242-BC5B-17DA809D5F8E}"/>
              </a:ext>
            </a:extLst>
          </p:cNvPr>
          <p:cNvSpPr/>
          <p:nvPr/>
        </p:nvSpPr>
        <p:spPr>
          <a:xfrm>
            <a:off x="0" y="6768934"/>
            <a:ext cx="12192000" cy="95693"/>
          </a:xfrm>
          <a:prstGeom prst="rect">
            <a:avLst/>
          </a:prstGeom>
          <a:solidFill>
            <a:srgbClr val="E100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2" name="TextBox 1">
            <a:extLst>
              <a:ext uri="{FF2B5EF4-FFF2-40B4-BE49-F238E27FC236}">
                <a16:creationId xmlns:a16="http://schemas.microsoft.com/office/drawing/2014/main" id="{7BA9B93F-68A5-407C-81BB-4E7380928A16}"/>
              </a:ext>
            </a:extLst>
          </p:cNvPr>
          <p:cNvSpPr txBox="1"/>
          <p:nvPr/>
        </p:nvSpPr>
        <p:spPr>
          <a:xfrm>
            <a:off x="1317582" y="2342780"/>
            <a:ext cx="4886247" cy="2677656"/>
          </a:xfrm>
          <a:prstGeom prst="rect">
            <a:avLst/>
          </a:prstGeom>
          <a:noFill/>
        </p:spPr>
        <p:txBody>
          <a:bodyPr wrap="square" lIns="91440" tIns="45720" rIns="91440" bIns="45720" rtlCol="0" anchor="t">
            <a:spAutoFit/>
          </a:bodyPr>
          <a:lstStyle/>
          <a:p>
            <a:r>
              <a:rPr lang="en-US" sz="4000" b="1">
                <a:solidFill>
                  <a:srgbClr val="24D07F"/>
                </a:solidFill>
                <a:latin typeface="Overpass"/>
              </a:rPr>
              <a:t>Appendix A </a:t>
            </a:r>
          </a:p>
          <a:p>
            <a:r>
              <a:rPr lang="en-US" sz="4000" b="1">
                <a:solidFill>
                  <a:srgbClr val="24D07F"/>
                </a:solidFill>
                <a:latin typeface="Overpass"/>
              </a:rPr>
              <a:t>Fair Cooling Fund</a:t>
            </a:r>
          </a:p>
          <a:p>
            <a:r>
              <a:rPr lang="en-US" sz="4000" b="1">
                <a:solidFill>
                  <a:srgbClr val="24D07F"/>
                </a:solidFill>
                <a:latin typeface="Overpass"/>
              </a:rPr>
              <a:t>Summary</a:t>
            </a:r>
          </a:p>
          <a:p>
            <a:endParaRPr lang="en-US" sz="2400" b="1">
              <a:solidFill>
                <a:srgbClr val="24D07F"/>
              </a:solidFill>
              <a:latin typeface="Overpass"/>
            </a:endParaRPr>
          </a:p>
          <a:p>
            <a:r>
              <a:rPr lang="en-US" sz="2400" b="1">
                <a:solidFill>
                  <a:srgbClr val="24D07F"/>
                </a:solidFill>
                <a:latin typeface="Overpass"/>
              </a:rPr>
              <a:t> April 2020 – March 2022</a:t>
            </a:r>
            <a:endParaRPr lang="en-US"/>
          </a:p>
        </p:txBody>
      </p:sp>
    </p:spTree>
    <p:extLst>
      <p:ext uri="{BB962C8B-B14F-4D97-AF65-F5344CB8AC3E}">
        <p14:creationId xmlns:p14="http://schemas.microsoft.com/office/powerpoint/2010/main" val="339114759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7A6C6C8-82DC-4411-B4F5-8DB7F911779B}"/>
              </a:ext>
            </a:extLst>
          </p:cNvPr>
          <p:cNvSpPr/>
          <p:nvPr/>
        </p:nvSpPr>
        <p:spPr>
          <a:xfrm>
            <a:off x="0" y="6747641"/>
            <a:ext cx="12192000" cy="110359"/>
          </a:xfrm>
          <a:prstGeom prst="rect">
            <a:avLst/>
          </a:prstGeom>
          <a:solidFill>
            <a:srgbClr val="E100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 name="TextBox 1">
            <a:extLst>
              <a:ext uri="{FF2B5EF4-FFF2-40B4-BE49-F238E27FC236}">
                <a16:creationId xmlns:a16="http://schemas.microsoft.com/office/drawing/2014/main" id="{C0AA5468-0828-405D-A700-3D4E6E2B67FC}"/>
              </a:ext>
            </a:extLst>
          </p:cNvPr>
          <p:cNvSpPr txBox="1"/>
          <p:nvPr/>
        </p:nvSpPr>
        <p:spPr>
          <a:xfrm>
            <a:off x="973877" y="393690"/>
            <a:ext cx="10603293" cy="1769715"/>
          </a:xfrm>
          <a:prstGeom prst="rect">
            <a:avLst/>
          </a:prstGeom>
          <a:noFill/>
        </p:spPr>
        <p:txBody>
          <a:bodyPr wrap="square" lIns="91440" tIns="45720" rIns="91440" bIns="45720" rtlCol="0" anchor="t">
            <a:spAutoFit/>
          </a:bodyPr>
          <a:lstStyle/>
          <a:p>
            <a:endParaRPr lang="en-US" b="1">
              <a:solidFill>
                <a:schemeClr val="bg1"/>
              </a:solidFill>
              <a:latin typeface="Overpass"/>
            </a:endParaRPr>
          </a:p>
          <a:p>
            <a:r>
              <a:rPr lang="en-US" sz="5300" b="1">
                <a:solidFill>
                  <a:schemeClr val="bg1"/>
                </a:solidFill>
                <a:latin typeface="Overpass"/>
                <a:cs typeface="Calibri"/>
              </a:rPr>
              <a:t>Closing Circle Invitation  </a:t>
            </a:r>
          </a:p>
          <a:p>
            <a:pPr algn="r">
              <a:spcBef>
                <a:spcPts val="2400"/>
              </a:spcBef>
              <a:spcAft>
                <a:spcPts val="1500"/>
              </a:spcAft>
            </a:pPr>
            <a:endParaRPr lang="en-US">
              <a:solidFill>
                <a:srgbClr val="004244"/>
              </a:solidFill>
              <a:latin typeface="Overpass" pitchFamily="2" charset="77"/>
              <a:cs typeface="Calibri"/>
            </a:endParaRPr>
          </a:p>
        </p:txBody>
      </p:sp>
      <p:pic>
        <p:nvPicPr>
          <p:cNvPr id="8" name="Picture 7">
            <a:extLst>
              <a:ext uri="{FF2B5EF4-FFF2-40B4-BE49-F238E27FC236}">
                <a16:creationId xmlns:a16="http://schemas.microsoft.com/office/drawing/2014/main" id="{43B78FF2-F005-431D-91D5-2B48350E0238}"/>
              </a:ext>
            </a:extLst>
          </p:cNvPr>
          <p:cNvPicPr>
            <a:picLocks noChangeAspect="1"/>
          </p:cNvPicPr>
          <p:nvPr/>
        </p:nvPicPr>
        <p:blipFill>
          <a:blip r:embed="rId3"/>
          <a:stretch>
            <a:fillRect/>
          </a:stretch>
        </p:blipFill>
        <p:spPr>
          <a:xfrm>
            <a:off x="341619" y="6262649"/>
            <a:ext cx="1135489" cy="323714"/>
          </a:xfrm>
          <a:prstGeom prst="rect">
            <a:avLst/>
          </a:prstGeom>
        </p:spPr>
      </p:pic>
      <p:sp>
        <p:nvSpPr>
          <p:cNvPr id="4" name="Rectangle 3">
            <a:extLst>
              <a:ext uri="{FF2B5EF4-FFF2-40B4-BE49-F238E27FC236}">
                <a16:creationId xmlns:a16="http://schemas.microsoft.com/office/drawing/2014/main" id="{718D44E4-A665-4456-A78B-32D41866DB2F}"/>
              </a:ext>
            </a:extLst>
          </p:cNvPr>
          <p:cNvSpPr/>
          <p:nvPr/>
        </p:nvSpPr>
        <p:spPr>
          <a:xfrm>
            <a:off x="0" y="0"/>
            <a:ext cx="12192000" cy="6747641"/>
          </a:xfrm>
          <a:prstGeom prst="rect">
            <a:avLst/>
          </a:prstGeom>
          <a:solidFill>
            <a:srgbClr val="0141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500"/>
          </a:p>
        </p:txBody>
      </p:sp>
      <p:sp>
        <p:nvSpPr>
          <p:cNvPr id="7" name="Rectangle 6">
            <a:extLst>
              <a:ext uri="{FF2B5EF4-FFF2-40B4-BE49-F238E27FC236}">
                <a16:creationId xmlns:a16="http://schemas.microsoft.com/office/drawing/2014/main" id="{F569B2C5-2B37-4C94-8BAB-56C4E4B7CE9E}"/>
              </a:ext>
            </a:extLst>
          </p:cNvPr>
          <p:cNvSpPr/>
          <p:nvPr/>
        </p:nvSpPr>
        <p:spPr>
          <a:xfrm>
            <a:off x="1" y="-64264"/>
            <a:ext cx="2043068" cy="6753224"/>
          </a:xfrm>
          <a:prstGeom prst="rect">
            <a:avLst/>
          </a:prstGeom>
          <a:solidFill>
            <a:srgbClr val="04C9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verpass"/>
            </a:endParaRPr>
          </a:p>
        </p:txBody>
      </p:sp>
      <p:pic>
        <p:nvPicPr>
          <p:cNvPr id="5" name="Picture 4">
            <a:extLst>
              <a:ext uri="{FF2B5EF4-FFF2-40B4-BE49-F238E27FC236}">
                <a16:creationId xmlns:a16="http://schemas.microsoft.com/office/drawing/2014/main" id="{CF6F012E-84B6-416A-8FFF-1CE5695E4A21}"/>
              </a:ext>
            </a:extLst>
          </p:cNvPr>
          <p:cNvPicPr>
            <a:picLocks noChangeAspect="1"/>
          </p:cNvPicPr>
          <p:nvPr/>
        </p:nvPicPr>
        <p:blipFill>
          <a:blip r:embed="rId3"/>
          <a:stretch>
            <a:fillRect/>
          </a:stretch>
        </p:blipFill>
        <p:spPr>
          <a:xfrm>
            <a:off x="344340" y="6265371"/>
            <a:ext cx="1135489" cy="323714"/>
          </a:xfrm>
          <a:prstGeom prst="rect">
            <a:avLst/>
          </a:prstGeom>
        </p:spPr>
      </p:pic>
      <p:sp>
        <p:nvSpPr>
          <p:cNvPr id="22" name="TextBox 21">
            <a:extLst>
              <a:ext uri="{FF2B5EF4-FFF2-40B4-BE49-F238E27FC236}">
                <a16:creationId xmlns:a16="http://schemas.microsoft.com/office/drawing/2014/main" id="{7E25A4A0-11CA-4B9C-A9AF-79B9430948D9}"/>
              </a:ext>
            </a:extLst>
          </p:cNvPr>
          <p:cNvSpPr txBox="1"/>
          <p:nvPr/>
        </p:nvSpPr>
        <p:spPr>
          <a:xfrm>
            <a:off x="52356" y="968851"/>
            <a:ext cx="1990014" cy="1323439"/>
          </a:xfrm>
          <a:prstGeom prst="rect">
            <a:avLst/>
          </a:prstGeom>
          <a:noFill/>
        </p:spPr>
        <p:txBody>
          <a:bodyPr wrap="square" lIns="91440" tIns="45720" rIns="91440" bIns="45720" rtlCol="0" anchor="t">
            <a:spAutoFit/>
          </a:bodyPr>
          <a:lstStyle/>
          <a:p>
            <a:pPr algn="ctr"/>
            <a:r>
              <a:rPr lang="en-US" sz="2000" b="1">
                <a:solidFill>
                  <a:schemeClr val="bg1"/>
                </a:solidFill>
                <a:latin typeface="Overpass"/>
                <a:ea typeface="+mn-lt"/>
                <a:cs typeface="+mn-lt"/>
              </a:rPr>
              <a:t>'Cohort Model' for delivering</a:t>
            </a:r>
            <a:endParaRPr lang="en-US">
              <a:solidFill>
                <a:schemeClr val="bg1"/>
              </a:solidFill>
              <a:cs typeface="Calibri"/>
            </a:endParaRPr>
          </a:p>
          <a:p>
            <a:pPr algn="ctr"/>
            <a:r>
              <a:rPr lang="en-US" sz="2000" b="1">
                <a:solidFill>
                  <a:schemeClr val="bg1"/>
                </a:solidFill>
                <a:latin typeface="Overpass"/>
                <a:ea typeface="+mn-lt"/>
                <a:cs typeface="+mn-lt"/>
              </a:rPr>
              <a:t>Ashden's </a:t>
            </a:r>
            <a:endParaRPr lang="en-US">
              <a:solidFill>
                <a:schemeClr val="bg1"/>
              </a:solidFill>
              <a:latin typeface="Calibri" panose="020F0502020204030204"/>
              <a:ea typeface="+mn-lt"/>
              <a:cs typeface="+mn-lt"/>
            </a:endParaRPr>
          </a:p>
          <a:p>
            <a:pPr algn="ctr"/>
            <a:r>
              <a:rPr lang="en-US" sz="2000" b="1">
                <a:solidFill>
                  <a:schemeClr val="bg1"/>
                </a:solidFill>
                <a:latin typeface="Overpass"/>
                <a:ea typeface="+mn-lt"/>
                <a:cs typeface="+mn-lt"/>
              </a:rPr>
              <a:t>strategy</a:t>
            </a:r>
            <a:endParaRPr lang="en-US">
              <a:solidFill>
                <a:schemeClr val="bg1"/>
              </a:solidFill>
              <a:cs typeface="Calibri"/>
            </a:endParaRPr>
          </a:p>
        </p:txBody>
      </p:sp>
      <p:grpSp>
        <p:nvGrpSpPr>
          <p:cNvPr id="28" name="Group 27">
            <a:extLst>
              <a:ext uri="{FF2B5EF4-FFF2-40B4-BE49-F238E27FC236}">
                <a16:creationId xmlns:a16="http://schemas.microsoft.com/office/drawing/2014/main" id="{7FC95928-A6E2-49F1-B34A-2A76FF400AD0}"/>
              </a:ext>
            </a:extLst>
          </p:cNvPr>
          <p:cNvGrpSpPr/>
          <p:nvPr/>
        </p:nvGrpSpPr>
        <p:grpSpPr>
          <a:xfrm>
            <a:off x="2805194" y="209908"/>
            <a:ext cx="9189938" cy="6095641"/>
            <a:chOff x="2517647" y="209908"/>
            <a:chExt cx="9189938" cy="6095641"/>
          </a:xfrm>
        </p:grpSpPr>
        <p:sp>
          <p:nvSpPr>
            <p:cNvPr id="11" name="Rectangle 10">
              <a:extLst>
                <a:ext uri="{FF2B5EF4-FFF2-40B4-BE49-F238E27FC236}">
                  <a16:creationId xmlns:a16="http://schemas.microsoft.com/office/drawing/2014/main" id="{8F09CFEB-C3D3-49B1-AF5B-DB715078B194}"/>
                </a:ext>
              </a:extLst>
            </p:cNvPr>
            <p:cNvSpPr/>
            <p:nvPr/>
          </p:nvSpPr>
          <p:spPr>
            <a:xfrm>
              <a:off x="2522764" y="1964871"/>
              <a:ext cx="9184821" cy="612321"/>
            </a:xfrm>
            <a:prstGeom prst="rect">
              <a:avLst/>
            </a:prstGeom>
            <a:solidFill>
              <a:srgbClr val="E1004E"/>
            </a:solidFill>
            <a:ln>
              <a:solidFill>
                <a:srgbClr val="04C98E"/>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500">
                  <a:latin typeface="Overpass"/>
                  <a:cs typeface="Calibri"/>
                </a:rPr>
                <a:t>We are fostering </a:t>
              </a:r>
              <a:r>
                <a:rPr lang="en-US" sz="1500" err="1">
                  <a:latin typeface="Overpass"/>
                  <a:cs typeface="Calibri"/>
                </a:rPr>
                <a:t>favourable</a:t>
              </a:r>
              <a:r>
                <a:rPr lang="en-US" sz="1500">
                  <a:latin typeface="Overpass"/>
                  <a:cs typeface="Calibri"/>
                </a:rPr>
                <a:t> enabling environments in which fair cooling initiatives can take root and grow</a:t>
              </a:r>
              <a:endParaRPr lang="en-US" sz="1500">
                <a:cs typeface="Calibri"/>
              </a:endParaRPr>
            </a:p>
          </p:txBody>
        </p:sp>
        <p:grpSp>
          <p:nvGrpSpPr>
            <p:cNvPr id="15" name="Group 14">
              <a:extLst>
                <a:ext uri="{FF2B5EF4-FFF2-40B4-BE49-F238E27FC236}">
                  <a16:creationId xmlns:a16="http://schemas.microsoft.com/office/drawing/2014/main" id="{FE457B8E-E4A6-4354-9366-9D425995D725}"/>
                </a:ext>
              </a:extLst>
            </p:cNvPr>
            <p:cNvGrpSpPr/>
            <p:nvPr/>
          </p:nvGrpSpPr>
          <p:grpSpPr>
            <a:xfrm>
              <a:off x="2522764" y="2726870"/>
              <a:ext cx="9184820" cy="1183822"/>
              <a:chOff x="2400300" y="2250620"/>
              <a:chExt cx="9184820" cy="1183822"/>
            </a:xfrm>
          </p:grpSpPr>
          <p:sp>
            <p:nvSpPr>
              <p:cNvPr id="12" name="Rectangle 11">
                <a:extLst>
                  <a:ext uri="{FF2B5EF4-FFF2-40B4-BE49-F238E27FC236}">
                    <a16:creationId xmlns:a16="http://schemas.microsoft.com/office/drawing/2014/main" id="{73DC7AC0-6EF8-4746-ADE1-5DD4E37F0FAE}"/>
                  </a:ext>
                </a:extLst>
              </p:cNvPr>
              <p:cNvSpPr/>
              <p:nvPr/>
            </p:nvSpPr>
            <p:spPr>
              <a:xfrm>
                <a:off x="2400300" y="2250621"/>
                <a:ext cx="3143248" cy="1183821"/>
              </a:xfrm>
              <a:prstGeom prst="rect">
                <a:avLst/>
              </a:prstGeom>
              <a:solidFill>
                <a:srgbClr val="0C3157"/>
              </a:solidFill>
              <a:ln>
                <a:solidFill>
                  <a:srgbClr val="24D07F"/>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600">
                    <a:latin typeface="Overpass"/>
                    <a:cs typeface="Calibri"/>
                  </a:rPr>
                  <a:t>We are enabling </a:t>
                </a:r>
                <a:r>
                  <a:rPr lang="en-US" sz="1600" err="1">
                    <a:latin typeface="Overpass"/>
                    <a:cs typeface="Calibri"/>
                  </a:rPr>
                  <a:t>organisations</a:t>
                </a:r>
                <a:r>
                  <a:rPr lang="en-US" sz="1600">
                    <a:latin typeface="Overpass"/>
                    <a:cs typeface="Calibri"/>
                  </a:rPr>
                  <a:t> to grow their fair cooling activities and impact</a:t>
                </a:r>
              </a:p>
            </p:txBody>
          </p:sp>
          <p:sp>
            <p:nvSpPr>
              <p:cNvPr id="13" name="Rectangle 12">
                <a:extLst>
                  <a:ext uri="{FF2B5EF4-FFF2-40B4-BE49-F238E27FC236}">
                    <a16:creationId xmlns:a16="http://schemas.microsoft.com/office/drawing/2014/main" id="{4B76E382-9547-4602-9070-5586D1B2125E}"/>
                  </a:ext>
                </a:extLst>
              </p:cNvPr>
              <p:cNvSpPr/>
              <p:nvPr/>
            </p:nvSpPr>
            <p:spPr>
              <a:xfrm>
                <a:off x="5679621" y="2250620"/>
                <a:ext cx="2898322" cy="1183821"/>
              </a:xfrm>
              <a:prstGeom prst="rect">
                <a:avLst/>
              </a:prstGeom>
              <a:solidFill>
                <a:srgbClr val="0C3157"/>
              </a:solidFill>
              <a:ln>
                <a:solidFill>
                  <a:srgbClr val="24D07F"/>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600">
                    <a:latin typeface="Overpass"/>
                    <a:cs typeface="Calibri"/>
                  </a:rPr>
                  <a:t>We are increasing the flow of funding and resources  into fair cooling initiatives</a:t>
                </a:r>
              </a:p>
            </p:txBody>
          </p:sp>
          <p:sp>
            <p:nvSpPr>
              <p:cNvPr id="14" name="Rectangle 13">
                <a:extLst>
                  <a:ext uri="{FF2B5EF4-FFF2-40B4-BE49-F238E27FC236}">
                    <a16:creationId xmlns:a16="http://schemas.microsoft.com/office/drawing/2014/main" id="{24CBD5B0-9E4C-4E95-972E-5A87FF05B591}"/>
                  </a:ext>
                </a:extLst>
              </p:cNvPr>
              <p:cNvSpPr/>
              <p:nvPr/>
            </p:nvSpPr>
            <p:spPr>
              <a:xfrm>
                <a:off x="8700409" y="2250620"/>
                <a:ext cx="2884711" cy="1183821"/>
              </a:xfrm>
              <a:prstGeom prst="rect">
                <a:avLst/>
              </a:prstGeom>
              <a:solidFill>
                <a:srgbClr val="0C3157"/>
              </a:solidFill>
              <a:ln>
                <a:solidFill>
                  <a:srgbClr val="24D07F"/>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600">
                    <a:latin typeface="Overpass"/>
                    <a:cs typeface="Calibri"/>
                  </a:rPr>
                  <a:t>We are raising the prominence of fair cooling as a global development priority</a:t>
                </a:r>
              </a:p>
            </p:txBody>
          </p:sp>
        </p:grpSp>
        <p:sp>
          <p:nvSpPr>
            <p:cNvPr id="16" name="Rectangle 15">
              <a:extLst>
                <a:ext uri="{FF2B5EF4-FFF2-40B4-BE49-F238E27FC236}">
                  <a16:creationId xmlns:a16="http://schemas.microsoft.com/office/drawing/2014/main" id="{CFA76ADE-31E2-4D29-B77B-DF957B198672}"/>
                </a:ext>
              </a:extLst>
            </p:cNvPr>
            <p:cNvSpPr/>
            <p:nvPr/>
          </p:nvSpPr>
          <p:spPr>
            <a:xfrm>
              <a:off x="2522764" y="4076289"/>
              <a:ext cx="9184820" cy="911678"/>
            </a:xfrm>
            <a:prstGeom prst="rect">
              <a:avLst/>
            </a:prstGeom>
            <a:solidFill>
              <a:srgbClr val="04C98E"/>
            </a:solidFill>
            <a:ln>
              <a:solidFill>
                <a:srgbClr val="E1004E"/>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600">
                  <a:solidFill>
                    <a:srgbClr val="014144"/>
                  </a:solidFill>
                  <a:latin typeface="Overpass"/>
                  <a:cs typeface="Calibri"/>
                </a:rPr>
                <a:t>Global outreach and engagement demonstrating the co-benefits of sustainable, socially-just cooling in practice, and its relevance for international sustainable development agendas</a:t>
              </a:r>
              <a:endParaRPr lang="en-US" sz="1600">
                <a:solidFill>
                  <a:srgbClr val="014144"/>
                </a:solidFill>
                <a:latin typeface="Overpass"/>
              </a:endParaRPr>
            </a:p>
          </p:txBody>
        </p:sp>
        <p:grpSp>
          <p:nvGrpSpPr>
            <p:cNvPr id="17" name="Group 16">
              <a:extLst>
                <a:ext uri="{FF2B5EF4-FFF2-40B4-BE49-F238E27FC236}">
                  <a16:creationId xmlns:a16="http://schemas.microsoft.com/office/drawing/2014/main" id="{262E1437-AF77-4670-8A54-827A7649687A}"/>
                </a:ext>
              </a:extLst>
            </p:cNvPr>
            <p:cNvGrpSpPr/>
            <p:nvPr/>
          </p:nvGrpSpPr>
          <p:grpSpPr>
            <a:xfrm>
              <a:off x="2522763" y="5121727"/>
              <a:ext cx="9184820" cy="1183822"/>
              <a:chOff x="2400300" y="2250620"/>
              <a:chExt cx="9184820" cy="1183822"/>
            </a:xfrm>
          </p:grpSpPr>
          <p:sp>
            <p:nvSpPr>
              <p:cNvPr id="18" name="Rectangle 17">
                <a:extLst>
                  <a:ext uri="{FF2B5EF4-FFF2-40B4-BE49-F238E27FC236}">
                    <a16:creationId xmlns:a16="http://schemas.microsoft.com/office/drawing/2014/main" id="{61FCD827-5793-4FB2-97D9-8D17457A1402}"/>
                  </a:ext>
                </a:extLst>
              </p:cNvPr>
              <p:cNvSpPr/>
              <p:nvPr/>
            </p:nvSpPr>
            <p:spPr>
              <a:xfrm>
                <a:off x="2400300" y="2250621"/>
                <a:ext cx="3143248" cy="1183821"/>
              </a:xfrm>
              <a:prstGeom prst="rect">
                <a:avLst/>
              </a:prstGeom>
              <a:solidFill>
                <a:srgbClr val="04C98E"/>
              </a:solidFill>
              <a:ln>
                <a:solidFill>
                  <a:srgbClr val="E1004E"/>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600">
                    <a:solidFill>
                      <a:srgbClr val="014144"/>
                    </a:solidFill>
                    <a:latin typeface="Overpass"/>
                    <a:cs typeface="Calibri"/>
                  </a:rPr>
                  <a:t>Charitable investing in sustainable, socially-just cooling initiatives and </a:t>
                </a:r>
                <a:r>
                  <a:rPr lang="en-US" sz="1600" err="1">
                    <a:solidFill>
                      <a:srgbClr val="014144"/>
                    </a:solidFill>
                    <a:latin typeface="Overpass"/>
                    <a:cs typeface="Calibri"/>
                  </a:rPr>
                  <a:t>organisations'</a:t>
                </a:r>
                <a:r>
                  <a:rPr lang="en-US" sz="1600">
                    <a:solidFill>
                      <a:srgbClr val="014144"/>
                    </a:solidFill>
                    <a:latin typeface="Overpass"/>
                    <a:cs typeface="Calibri"/>
                  </a:rPr>
                  <a:t> capacity to deliver them</a:t>
                </a:r>
              </a:p>
            </p:txBody>
          </p:sp>
          <p:sp>
            <p:nvSpPr>
              <p:cNvPr id="19" name="Rectangle 18">
                <a:extLst>
                  <a:ext uri="{FF2B5EF4-FFF2-40B4-BE49-F238E27FC236}">
                    <a16:creationId xmlns:a16="http://schemas.microsoft.com/office/drawing/2014/main" id="{1A567502-09FB-4D2B-8CF9-38F4DCA3E762}"/>
                  </a:ext>
                </a:extLst>
              </p:cNvPr>
              <p:cNvSpPr/>
              <p:nvPr/>
            </p:nvSpPr>
            <p:spPr>
              <a:xfrm>
                <a:off x="5679621" y="2250620"/>
                <a:ext cx="2898322" cy="1183821"/>
              </a:xfrm>
              <a:prstGeom prst="rect">
                <a:avLst/>
              </a:prstGeom>
              <a:solidFill>
                <a:srgbClr val="04C98E"/>
              </a:solidFill>
              <a:ln>
                <a:solidFill>
                  <a:srgbClr val="E1004E"/>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600">
                    <a:solidFill>
                      <a:srgbClr val="014144"/>
                    </a:solidFill>
                    <a:latin typeface="Overpass"/>
                    <a:cs typeface="Calibri"/>
                  </a:rPr>
                  <a:t>Business support that enables </a:t>
                </a:r>
                <a:r>
                  <a:rPr lang="en-US" sz="1600" err="1">
                    <a:solidFill>
                      <a:srgbClr val="014144"/>
                    </a:solidFill>
                    <a:latin typeface="Overpass"/>
                    <a:cs typeface="Calibri"/>
                  </a:rPr>
                  <a:t>organisations</a:t>
                </a:r>
                <a:r>
                  <a:rPr lang="en-US" sz="1600">
                    <a:solidFill>
                      <a:srgbClr val="014144"/>
                    </a:solidFill>
                    <a:latin typeface="Overpass"/>
                    <a:cs typeface="Calibri"/>
                  </a:rPr>
                  <a:t> to accelerate the growth of their fair cooling initiatives </a:t>
                </a:r>
              </a:p>
            </p:txBody>
          </p:sp>
          <p:sp>
            <p:nvSpPr>
              <p:cNvPr id="20" name="Rectangle 19">
                <a:extLst>
                  <a:ext uri="{FF2B5EF4-FFF2-40B4-BE49-F238E27FC236}">
                    <a16:creationId xmlns:a16="http://schemas.microsoft.com/office/drawing/2014/main" id="{59287966-FA9B-4A7C-9F62-9FA8F2BD144C}"/>
                  </a:ext>
                </a:extLst>
              </p:cNvPr>
              <p:cNvSpPr/>
              <p:nvPr/>
            </p:nvSpPr>
            <p:spPr>
              <a:xfrm>
                <a:off x="8700409" y="2250620"/>
                <a:ext cx="2884711" cy="1183821"/>
              </a:xfrm>
              <a:prstGeom prst="rect">
                <a:avLst/>
              </a:prstGeom>
              <a:solidFill>
                <a:srgbClr val="04C98E"/>
              </a:solidFill>
              <a:ln>
                <a:solidFill>
                  <a:srgbClr val="E1004E"/>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600">
                    <a:solidFill>
                      <a:srgbClr val="014144"/>
                    </a:solidFill>
                    <a:latin typeface="Overpass"/>
                    <a:cs typeface="Calibri"/>
                  </a:rPr>
                  <a:t>Collaborative development processes that open-up new perspectives and potential for impact</a:t>
                </a:r>
              </a:p>
            </p:txBody>
          </p:sp>
        </p:grpSp>
        <p:sp>
          <p:nvSpPr>
            <p:cNvPr id="6" name="TextBox 5">
              <a:extLst>
                <a:ext uri="{FF2B5EF4-FFF2-40B4-BE49-F238E27FC236}">
                  <a16:creationId xmlns:a16="http://schemas.microsoft.com/office/drawing/2014/main" id="{6C99F255-3AE5-4FE7-97B6-A827681EFE61}"/>
                </a:ext>
              </a:extLst>
            </p:cNvPr>
            <p:cNvSpPr txBox="1"/>
            <p:nvPr/>
          </p:nvSpPr>
          <p:spPr>
            <a:xfrm>
              <a:off x="5328251" y="209908"/>
              <a:ext cx="3807124"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solidFill>
                    <a:schemeClr val="bg1"/>
                  </a:solidFill>
                  <a:latin typeface="Overpass"/>
                  <a:ea typeface="+mn-lt"/>
                  <a:cs typeface="+mn-lt"/>
                </a:rPr>
                <a:t>Fair Cooling Fund</a:t>
              </a:r>
              <a:endParaRPr lang="en-US" sz="3200">
                <a:solidFill>
                  <a:schemeClr val="bg1"/>
                </a:solidFill>
                <a:latin typeface="Overpass"/>
                <a:ea typeface="+mn-lt"/>
                <a:cs typeface="+mn-lt"/>
              </a:endParaRPr>
            </a:p>
          </p:txBody>
        </p:sp>
        <p:grpSp>
          <p:nvGrpSpPr>
            <p:cNvPr id="27" name="Group 26">
              <a:extLst>
                <a:ext uri="{FF2B5EF4-FFF2-40B4-BE49-F238E27FC236}">
                  <a16:creationId xmlns:a16="http://schemas.microsoft.com/office/drawing/2014/main" id="{3D2CD421-2B46-467E-AA1D-887B70AEF380}"/>
                </a:ext>
              </a:extLst>
            </p:cNvPr>
            <p:cNvGrpSpPr/>
            <p:nvPr/>
          </p:nvGrpSpPr>
          <p:grpSpPr>
            <a:xfrm>
              <a:off x="2517647" y="963848"/>
              <a:ext cx="9184820" cy="880098"/>
              <a:chOff x="2517647" y="963848"/>
              <a:chExt cx="9184820" cy="880098"/>
            </a:xfrm>
          </p:grpSpPr>
          <p:sp>
            <p:nvSpPr>
              <p:cNvPr id="25" name="Isosceles Triangle 24">
                <a:extLst>
                  <a:ext uri="{FF2B5EF4-FFF2-40B4-BE49-F238E27FC236}">
                    <a16:creationId xmlns:a16="http://schemas.microsoft.com/office/drawing/2014/main" id="{A8DB6996-ED52-4657-9248-924445F1115D}"/>
                  </a:ext>
                </a:extLst>
              </p:cNvPr>
              <p:cNvSpPr/>
              <p:nvPr/>
            </p:nvSpPr>
            <p:spPr>
              <a:xfrm>
                <a:off x="2517647" y="963848"/>
                <a:ext cx="9184820" cy="880098"/>
              </a:xfrm>
              <a:prstGeom prst="triangle">
                <a:avLst/>
              </a:prstGeom>
              <a:solidFill>
                <a:srgbClr val="E1004E"/>
              </a:solidFill>
              <a:ln>
                <a:solidFill>
                  <a:srgbClr val="04C98E"/>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spcAft>
                    <a:spcPts val="2000"/>
                  </a:spcAft>
                </a:pPr>
                <a:endParaRPr lang="en-US" sz="3200" b="1">
                  <a:latin typeface="Overpass"/>
                  <a:cs typeface="Calibri" panose="020F0502020204030204"/>
                </a:endParaRPr>
              </a:p>
              <a:p>
                <a:pPr algn="ctr"/>
                <a:endParaRPr lang="en-US" sz="1200" b="1">
                  <a:latin typeface="Overpass"/>
                  <a:cs typeface="Calibri"/>
                </a:endParaRPr>
              </a:p>
            </p:txBody>
          </p:sp>
          <p:sp>
            <p:nvSpPr>
              <p:cNvPr id="26" name="TextBox 25">
                <a:extLst>
                  <a:ext uri="{FF2B5EF4-FFF2-40B4-BE49-F238E27FC236}">
                    <a16:creationId xmlns:a16="http://schemas.microsoft.com/office/drawing/2014/main" id="{48E07E2B-9F53-4A17-A859-B99D03B3251D}"/>
                  </a:ext>
                </a:extLst>
              </p:cNvPr>
              <p:cNvSpPr txBox="1"/>
              <p:nvPr/>
            </p:nvSpPr>
            <p:spPr>
              <a:xfrm>
                <a:off x="4925684" y="1273835"/>
                <a:ext cx="4382219"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400">
                    <a:solidFill>
                      <a:srgbClr val="FFFFFF"/>
                    </a:solidFill>
                    <a:latin typeface="Overpass"/>
                  </a:rPr>
                  <a:t>Funding, support and communications </a:t>
                </a:r>
                <a:endParaRPr lang="en-US" sz="1400">
                  <a:solidFill>
                    <a:srgbClr val="000000"/>
                  </a:solidFill>
                  <a:latin typeface="Calibri" panose="020F0502020204030204"/>
                  <a:cs typeface="Calibri"/>
                </a:endParaRPr>
              </a:p>
              <a:p>
                <a:pPr algn="ctr"/>
                <a:r>
                  <a:rPr lang="en-US" sz="1400">
                    <a:solidFill>
                      <a:srgbClr val="FFFFFF"/>
                    </a:solidFill>
                    <a:latin typeface="Overpass"/>
                  </a:rPr>
                  <a:t>ecosystem that exists to widen access to cooling</a:t>
                </a:r>
                <a:r>
                  <a:rPr lang="en-US" sz="1400" b="1">
                    <a:solidFill>
                      <a:srgbClr val="FFFFFF"/>
                    </a:solidFill>
                  </a:rPr>
                  <a:t> </a:t>
                </a:r>
                <a:endParaRPr lang="en-US" sz="1400">
                  <a:cs typeface="Calibri"/>
                </a:endParaRPr>
              </a:p>
            </p:txBody>
          </p:sp>
        </p:grpSp>
      </p:grpSp>
      <p:grpSp>
        <p:nvGrpSpPr>
          <p:cNvPr id="32" name="Group 31">
            <a:extLst>
              <a:ext uri="{FF2B5EF4-FFF2-40B4-BE49-F238E27FC236}">
                <a16:creationId xmlns:a16="http://schemas.microsoft.com/office/drawing/2014/main" id="{4A0062E0-4D53-4E46-8C09-1AA661855AE5}"/>
              </a:ext>
            </a:extLst>
          </p:cNvPr>
          <p:cNvGrpSpPr/>
          <p:nvPr/>
        </p:nvGrpSpPr>
        <p:grpSpPr>
          <a:xfrm>
            <a:off x="2295426" y="841710"/>
            <a:ext cx="398089" cy="4928559"/>
            <a:chOff x="2295426" y="841710"/>
            <a:chExt cx="398089" cy="4928559"/>
          </a:xfrm>
        </p:grpSpPr>
        <p:sp>
          <p:nvSpPr>
            <p:cNvPr id="29" name="TextBox 28">
              <a:extLst>
                <a:ext uri="{FF2B5EF4-FFF2-40B4-BE49-F238E27FC236}">
                  <a16:creationId xmlns:a16="http://schemas.microsoft.com/office/drawing/2014/main" id="{32D1BAD2-97EE-4771-A9B6-494FEE0804D1}"/>
                </a:ext>
              </a:extLst>
            </p:cNvPr>
            <p:cNvSpPr txBox="1"/>
            <p:nvPr/>
          </p:nvSpPr>
          <p:spPr>
            <a:xfrm rot="16200000">
              <a:off x="1777041" y="4853796"/>
              <a:ext cx="146361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solidFill>
                    <a:schemeClr val="bg1"/>
                  </a:solidFill>
                  <a:latin typeface="Overpass"/>
                </a:rPr>
                <a:t>Activities</a:t>
              </a:r>
              <a:endParaRPr lang="en-US" sz="2000">
                <a:solidFill>
                  <a:schemeClr val="bg1"/>
                </a:solidFill>
                <a:latin typeface="Overpass"/>
                <a:cs typeface="Calibri"/>
              </a:endParaRPr>
            </a:p>
          </p:txBody>
        </p:sp>
        <p:sp>
          <p:nvSpPr>
            <p:cNvPr id="30" name="TextBox 29">
              <a:extLst>
                <a:ext uri="{FF2B5EF4-FFF2-40B4-BE49-F238E27FC236}">
                  <a16:creationId xmlns:a16="http://schemas.microsoft.com/office/drawing/2014/main" id="{3870B088-BB1A-46A8-B96F-B70C15E3EBAC}"/>
                </a:ext>
              </a:extLst>
            </p:cNvPr>
            <p:cNvSpPr txBox="1"/>
            <p:nvPr/>
          </p:nvSpPr>
          <p:spPr>
            <a:xfrm rot="16200000">
              <a:off x="1748285" y="3099758"/>
              <a:ext cx="146361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solidFill>
                    <a:srgbClr val="FFFFFF"/>
                  </a:solidFill>
                  <a:latin typeface="Overpass"/>
                </a:rPr>
                <a:t>Outcomes</a:t>
              </a:r>
              <a:endParaRPr lang="en-US">
                <a:solidFill>
                  <a:srgbClr val="FFFFFF"/>
                </a:solidFill>
                <a:latin typeface="Overpass"/>
                <a:cs typeface="Calibri"/>
              </a:endParaRPr>
            </a:p>
          </p:txBody>
        </p:sp>
        <p:sp>
          <p:nvSpPr>
            <p:cNvPr id="31" name="TextBox 30">
              <a:extLst>
                <a:ext uri="{FF2B5EF4-FFF2-40B4-BE49-F238E27FC236}">
                  <a16:creationId xmlns:a16="http://schemas.microsoft.com/office/drawing/2014/main" id="{AAD7FA42-E5EB-4FBF-A865-BA07349250BE}"/>
                </a:ext>
              </a:extLst>
            </p:cNvPr>
            <p:cNvSpPr txBox="1"/>
            <p:nvPr/>
          </p:nvSpPr>
          <p:spPr>
            <a:xfrm rot="16200000">
              <a:off x="1748284" y="1388852"/>
              <a:ext cx="146361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solidFill>
                    <a:srgbClr val="FFFFFF"/>
                  </a:solidFill>
                  <a:latin typeface="Overpass"/>
                </a:rPr>
                <a:t>Impacts</a:t>
              </a:r>
              <a:endParaRPr lang="en-US">
                <a:solidFill>
                  <a:srgbClr val="FFFFFF"/>
                </a:solidFill>
                <a:latin typeface="Overpass"/>
                <a:cs typeface="Calibri"/>
              </a:endParaRPr>
            </a:p>
          </p:txBody>
        </p:sp>
      </p:grpSp>
    </p:spTree>
    <p:extLst>
      <p:ext uri="{BB962C8B-B14F-4D97-AF65-F5344CB8AC3E}">
        <p14:creationId xmlns:p14="http://schemas.microsoft.com/office/powerpoint/2010/main" val="402184620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21A278C-E769-094D-8418-DF537969BC83}"/>
              </a:ext>
            </a:extLst>
          </p:cNvPr>
          <p:cNvSpPr/>
          <p:nvPr/>
        </p:nvSpPr>
        <p:spPr>
          <a:xfrm>
            <a:off x="0" y="78798"/>
            <a:ext cx="12192000" cy="6779202"/>
          </a:xfrm>
          <a:prstGeom prst="rect">
            <a:avLst/>
          </a:prstGeom>
          <a:solidFill>
            <a:srgbClr val="0141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verpass" pitchFamily="2" charset="77"/>
            </a:endParaRPr>
          </a:p>
        </p:txBody>
      </p:sp>
      <p:pic>
        <p:nvPicPr>
          <p:cNvPr id="7" name="Picture 6">
            <a:extLst>
              <a:ext uri="{FF2B5EF4-FFF2-40B4-BE49-F238E27FC236}">
                <a16:creationId xmlns:a16="http://schemas.microsoft.com/office/drawing/2014/main" id="{EA870934-05EF-A04A-9CB6-6337BF2B2076}"/>
              </a:ext>
            </a:extLst>
          </p:cNvPr>
          <p:cNvPicPr>
            <a:picLocks noChangeAspect="1"/>
          </p:cNvPicPr>
          <p:nvPr/>
        </p:nvPicPr>
        <p:blipFill>
          <a:blip r:embed="rId3"/>
          <a:stretch>
            <a:fillRect/>
          </a:stretch>
        </p:blipFill>
        <p:spPr>
          <a:xfrm>
            <a:off x="341619" y="6262649"/>
            <a:ext cx="1135489" cy="323714"/>
          </a:xfrm>
          <a:prstGeom prst="rect">
            <a:avLst/>
          </a:prstGeom>
        </p:spPr>
      </p:pic>
      <p:sp>
        <p:nvSpPr>
          <p:cNvPr id="10" name="Rectangle 9">
            <a:extLst>
              <a:ext uri="{FF2B5EF4-FFF2-40B4-BE49-F238E27FC236}">
                <a16:creationId xmlns:a16="http://schemas.microsoft.com/office/drawing/2014/main" id="{C20D418B-672B-B246-9138-C490C81BD770}"/>
              </a:ext>
            </a:extLst>
          </p:cNvPr>
          <p:cNvSpPr/>
          <p:nvPr/>
        </p:nvSpPr>
        <p:spPr>
          <a:xfrm>
            <a:off x="0" y="6768933"/>
            <a:ext cx="12192000" cy="95693"/>
          </a:xfrm>
          <a:prstGeom prst="rect">
            <a:avLst/>
          </a:prstGeom>
          <a:solidFill>
            <a:srgbClr val="F9E8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grpSp>
        <p:nvGrpSpPr>
          <p:cNvPr id="44" name="Group 43">
            <a:extLst>
              <a:ext uri="{FF2B5EF4-FFF2-40B4-BE49-F238E27FC236}">
                <a16:creationId xmlns:a16="http://schemas.microsoft.com/office/drawing/2014/main" id="{5BF17C43-9F6A-4FC0-A0E2-14D283823674}"/>
              </a:ext>
            </a:extLst>
          </p:cNvPr>
          <p:cNvGrpSpPr/>
          <p:nvPr/>
        </p:nvGrpSpPr>
        <p:grpSpPr>
          <a:xfrm>
            <a:off x="2418448" y="373014"/>
            <a:ext cx="9370491" cy="6245595"/>
            <a:chOff x="1634752" y="119935"/>
            <a:chExt cx="10355034" cy="6863210"/>
          </a:xfrm>
        </p:grpSpPr>
        <p:sp>
          <p:nvSpPr>
            <p:cNvPr id="22" name="Rectangle: Diagonal Corners Snipped 21">
              <a:extLst>
                <a:ext uri="{FF2B5EF4-FFF2-40B4-BE49-F238E27FC236}">
                  <a16:creationId xmlns:a16="http://schemas.microsoft.com/office/drawing/2014/main" id="{674C7309-C68B-4939-A0E0-BCE1A9FB32C0}"/>
                </a:ext>
              </a:extLst>
            </p:cNvPr>
            <p:cNvSpPr/>
            <p:nvPr/>
          </p:nvSpPr>
          <p:spPr>
            <a:xfrm>
              <a:off x="4325967" y="119935"/>
              <a:ext cx="2434637" cy="2032463"/>
            </a:xfrm>
            <a:prstGeom prst="snip2Diag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1100">
                  <a:solidFill>
                    <a:srgbClr val="FFFFFF"/>
                  </a:solidFill>
                  <a:cs typeface="Calibri"/>
                </a:rPr>
                <a:t>Piloting a new model more suited to smaller, less resourced, farmers.</a:t>
              </a:r>
            </a:p>
            <a:p>
              <a:pPr algn="ctr"/>
              <a:r>
                <a:rPr lang="en-GB" sz="1100" err="1">
                  <a:solidFill>
                    <a:srgbClr val="FFFFFF"/>
                  </a:solidFill>
                  <a:cs typeface="Calibri"/>
                </a:rPr>
                <a:t>Ecofrost</a:t>
              </a:r>
              <a:r>
                <a:rPr lang="en-GB" sz="1100">
                  <a:solidFill>
                    <a:srgbClr val="FFFFFF"/>
                  </a:solidFill>
                  <a:cs typeface="Calibri"/>
                </a:rPr>
                <a:t> Mini manufacturing and market-testing in India – delivered by </a:t>
              </a:r>
              <a:r>
                <a:rPr lang="en-GB" sz="1100" err="1">
                  <a:solidFill>
                    <a:srgbClr val="FFFFFF"/>
                  </a:solidFill>
                  <a:cs typeface="Calibri"/>
                </a:rPr>
                <a:t>Ecozen</a:t>
              </a:r>
              <a:r>
                <a:rPr lang="en-GB" sz="1100">
                  <a:solidFill>
                    <a:srgbClr val="FFFFFF"/>
                  </a:solidFill>
                  <a:cs typeface="Calibri"/>
                </a:rPr>
                <a:t> on a commercial basis </a:t>
              </a:r>
              <a:endParaRPr lang="en-US" sz="1100">
                <a:solidFill>
                  <a:srgbClr val="FFFFFF"/>
                </a:solidFill>
                <a:cs typeface="Calibri"/>
              </a:endParaRPr>
            </a:p>
          </p:txBody>
        </p:sp>
        <p:sp>
          <p:nvSpPr>
            <p:cNvPr id="31" name="Rectangle: Diagonal Corners Snipped 30">
              <a:extLst>
                <a:ext uri="{FF2B5EF4-FFF2-40B4-BE49-F238E27FC236}">
                  <a16:creationId xmlns:a16="http://schemas.microsoft.com/office/drawing/2014/main" id="{EE3C016D-3622-404C-BFC1-6E5939B0C6C7}"/>
                </a:ext>
              </a:extLst>
            </p:cNvPr>
            <p:cNvSpPr/>
            <p:nvPr/>
          </p:nvSpPr>
          <p:spPr>
            <a:xfrm>
              <a:off x="6918847" y="144110"/>
              <a:ext cx="2434637" cy="2032463"/>
            </a:xfrm>
            <a:prstGeom prst="snip2Diag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100">
                  <a:solidFill>
                    <a:srgbClr val="FFFFFF"/>
                  </a:solidFill>
                  <a:cs typeface="Calibri"/>
                </a:rPr>
                <a:t>PEG rural refrigeration – testing PAYG solar-powered freezers for productive use on a commercial basis in West Africa; going deep on understanding consumers</a:t>
              </a:r>
            </a:p>
          </p:txBody>
        </p:sp>
        <p:sp>
          <p:nvSpPr>
            <p:cNvPr id="32" name="Rectangle: Diagonal Corners Snipped 31">
              <a:extLst>
                <a:ext uri="{FF2B5EF4-FFF2-40B4-BE49-F238E27FC236}">
                  <a16:creationId xmlns:a16="http://schemas.microsoft.com/office/drawing/2014/main" id="{AEE44DE2-5D16-44A8-883A-EC49205A5F85}"/>
                </a:ext>
              </a:extLst>
            </p:cNvPr>
            <p:cNvSpPr/>
            <p:nvPr/>
          </p:nvSpPr>
          <p:spPr>
            <a:xfrm>
              <a:off x="9555150" y="158487"/>
              <a:ext cx="2434636" cy="2032463"/>
            </a:xfrm>
            <a:prstGeom prst="snip2Diag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1100">
                  <a:solidFill>
                    <a:srgbClr val="FFFFFF"/>
                  </a:solidFill>
                  <a:cs typeface="Calibri"/>
                </a:rPr>
                <a:t>Assessing the feasibility and viability of micro-chilling hubs at village-level in India –delivered by Promethean Power Systems on a commercial basis for smaller, less resourced farmers</a:t>
              </a:r>
              <a:endParaRPr lang="en-US" sz="1100">
                <a:solidFill>
                  <a:srgbClr val="FFFFFF"/>
                </a:solidFill>
              </a:endParaRPr>
            </a:p>
          </p:txBody>
        </p:sp>
        <p:grpSp>
          <p:nvGrpSpPr>
            <p:cNvPr id="37" name="Group 36">
              <a:extLst>
                <a:ext uri="{FF2B5EF4-FFF2-40B4-BE49-F238E27FC236}">
                  <a16:creationId xmlns:a16="http://schemas.microsoft.com/office/drawing/2014/main" id="{E7AFA70E-84E5-494C-91BE-F4CC6389E594}"/>
                </a:ext>
              </a:extLst>
            </p:cNvPr>
            <p:cNvGrpSpPr/>
            <p:nvPr/>
          </p:nvGrpSpPr>
          <p:grpSpPr>
            <a:xfrm>
              <a:off x="4344431" y="2400232"/>
              <a:ext cx="7636015" cy="2086512"/>
              <a:chOff x="4358808" y="2443364"/>
              <a:chExt cx="7636015" cy="2086512"/>
            </a:xfrm>
          </p:grpSpPr>
          <p:sp>
            <p:nvSpPr>
              <p:cNvPr id="33" name="Rectangle: Diagonal Corners Snipped 32">
                <a:extLst>
                  <a:ext uri="{FF2B5EF4-FFF2-40B4-BE49-F238E27FC236}">
                    <a16:creationId xmlns:a16="http://schemas.microsoft.com/office/drawing/2014/main" id="{0C2E1F0C-33F0-455A-B90A-3A6FDDD387DB}"/>
                  </a:ext>
                </a:extLst>
              </p:cNvPr>
              <p:cNvSpPr/>
              <p:nvPr/>
            </p:nvSpPr>
            <p:spPr>
              <a:xfrm>
                <a:off x="4358808" y="2443364"/>
                <a:ext cx="2434637" cy="2032463"/>
              </a:xfrm>
              <a:prstGeom prst="snip2Diag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1100">
                    <a:solidFill>
                      <a:srgbClr val="FFFFFF"/>
                    </a:solidFill>
                    <a:cs typeface="Calibri"/>
                  </a:rPr>
                  <a:t>Collaborating with universities to innovate and evaluate passive cooling technologies for self-built homes in India through women’s cooperatives – delivered by </a:t>
                </a:r>
                <a:r>
                  <a:rPr lang="en-GB" sz="1100" err="1">
                    <a:solidFill>
                      <a:srgbClr val="FFFFFF"/>
                    </a:solidFill>
                    <a:cs typeface="Calibri"/>
                  </a:rPr>
                  <a:t>cBalance</a:t>
                </a:r>
                <a:r>
                  <a:rPr lang="en-GB" sz="1100">
                    <a:solidFill>
                      <a:srgbClr val="FFFFFF"/>
                    </a:solidFill>
                    <a:cs typeface="Calibri"/>
                  </a:rPr>
                  <a:t> on a pre-commercial basis</a:t>
                </a:r>
                <a:endParaRPr lang="en-US" sz="1100">
                  <a:solidFill>
                    <a:srgbClr val="FFFFFF"/>
                  </a:solidFill>
                  <a:cs typeface="Calibri"/>
                </a:endParaRPr>
              </a:p>
            </p:txBody>
          </p:sp>
          <p:sp>
            <p:nvSpPr>
              <p:cNvPr id="34" name="Rectangle: Diagonal Corners Snipped 33">
                <a:extLst>
                  <a:ext uri="{FF2B5EF4-FFF2-40B4-BE49-F238E27FC236}">
                    <a16:creationId xmlns:a16="http://schemas.microsoft.com/office/drawing/2014/main" id="{75AE0895-6781-4153-8C1A-C1ADB611CD5B}"/>
                  </a:ext>
                </a:extLst>
              </p:cNvPr>
              <p:cNvSpPr/>
              <p:nvPr/>
            </p:nvSpPr>
            <p:spPr>
              <a:xfrm>
                <a:off x="6973874" y="2494750"/>
                <a:ext cx="2434637" cy="2032463"/>
              </a:xfrm>
              <a:prstGeom prst="snip2Diag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1100">
                    <a:solidFill>
                      <a:srgbClr val="FFFFFF"/>
                    </a:solidFill>
                    <a:cs typeface="Calibri"/>
                  </a:rPr>
                  <a:t>Green Guidelines’ for government and private sector investment and design of rural housing development – by </a:t>
                </a:r>
                <a:r>
                  <a:rPr lang="en-GB" sz="1100" err="1">
                    <a:solidFill>
                      <a:srgbClr val="FFFFFF"/>
                    </a:solidFill>
                    <a:cs typeface="Calibri"/>
                  </a:rPr>
                  <a:t>ECOnsult</a:t>
                </a:r>
                <a:r>
                  <a:rPr lang="en-GB" sz="1100">
                    <a:solidFill>
                      <a:srgbClr val="FFFFFF"/>
                    </a:solidFill>
                    <a:cs typeface="Calibri"/>
                  </a:rPr>
                  <a:t> in Egypt, delivered on a pre-commercial basis</a:t>
                </a:r>
                <a:endParaRPr lang="en-US" sz="1100">
                  <a:solidFill>
                    <a:srgbClr val="FFFFFF"/>
                  </a:solidFill>
                  <a:cs typeface="Calibri"/>
                </a:endParaRPr>
              </a:p>
            </p:txBody>
          </p:sp>
          <p:sp>
            <p:nvSpPr>
              <p:cNvPr id="35" name="Rectangle: Diagonal Corners Snipped 34">
                <a:extLst>
                  <a:ext uri="{FF2B5EF4-FFF2-40B4-BE49-F238E27FC236}">
                    <a16:creationId xmlns:a16="http://schemas.microsoft.com/office/drawing/2014/main" id="{3DF85CC2-8977-4EF6-A3EA-A70AF5ED1B19}"/>
                  </a:ext>
                </a:extLst>
              </p:cNvPr>
              <p:cNvSpPr/>
              <p:nvPr/>
            </p:nvSpPr>
            <p:spPr>
              <a:xfrm>
                <a:off x="9560186" y="2497413"/>
                <a:ext cx="2434637" cy="2032463"/>
              </a:xfrm>
              <a:prstGeom prst="snip2Diag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1100">
                    <a:solidFill>
                      <a:srgbClr val="FFFFFF"/>
                    </a:solidFill>
                    <a:cs typeface="Calibri"/>
                  </a:rPr>
                  <a:t>Research to document and replicate the ‘Urban Green Corridors’ of Medellin in Colombia – delivered by the Universidad de Pontificia </a:t>
                </a:r>
                <a:r>
                  <a:rPr lang="en-GB" sz="1100" err="1">
                    <a:solidFill>
                      <a:srgbClr val="FFFFFF"/>
                    </a:solidFill>
                    <a:cs typeface="Calibri"/>
                  </a:rPr>
                  <a:t>Bolivariana</a:t>
                </a:r>
                <a:r>
                  <a:rPr lang="en-GB" sz="1100">
                    <a:solidFill>
                      <a:srgbClr val="FFFFFF"/>
                    </a:solidFill>
                    <a:cs typeface="Calibri"/>
                  </a:rPr>
                  <a:t> (UPB) on a pre-commercial basis</a:t>
                </a:r>
                <a:endParaRPr lang="en-US" sz="1100">
                  <a:solidFill>
                    <a:srgbClr val="FFFFFF"/>
                  </a:solidFill>
                  <a:cs typeface="Calibri"/>
                </a:endParaRPr>
              </a:p>
            </p:txBody>
          </p:sp>
        </p:grpSp>
        <p:grpSp>
          <p:nvGrpSpPr>
            <p:cNvPr id="38" name="Group 37">
              <a:extLst>
                <a:ext uri="{FF2B5EF4-FFF2-40B4-BE49-F238E27FC236}">
                  <a16:creationId xmlns:a16="http://schemas.microsoft.com/office/drawing/2014/main" id="{4F561100-DEB8-4EEE-AEE0-D068A59D32A3}"/>
                </a:ext>
              </a:extLst>
            </p:cNvPr>
            <p:cNvGrpSpPr/>
            <p:nvPr/>
          </p:nvGrpSpPr>
          <p:grpSpPr>
            <a:xfrm>
              <a:off x="1634752" y="2385631"/>
              <a:ext cx="5144315" cy="4597514"/>
              <a:chOff x="1591621" y="286536"/>
              <a:chExt cx="5144315" cy="4597514"/>
            </a:xfrm>
          </p:grpSpPr>
          <p:sp>
            <p:nvSpPr>
              <p:cNvPr id="39" name="Rectangle: Diagonal Corners Snipped 38">
                <a:extLst>
                  <a:ext uri="{FF2B5EF4-FFF2-40B4-BE49-F238E27FC236}">
                    <a16:creationId xmlns:a16="http://schemas.microsoft.com/office/drawing/2014/main" id="{BD222E23-E0EB-4969-897F-02C6D0E38319}"/>
                  </a:ext>
                </a:extLst>
              </p:cNvPr>
              <p:cNvSpPr/>
              <p:nvPr/>
            </p:nvSpPr>
            <p:spPr>
              <a:xfrm>
                <a:off x="1591621" y="286536"/>
                <a:ext cx="2434637" cy="2032463"/>
              </a:xfrm>
              <a:prstGeom prst="snip2Diag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1100">
                    <a:solidFill>
                      <a:srgbClr val="FFFFFF"/>
                    </a:solidFill>
                    <a:cs typeface="Calibri"/>
                  </a:rPr>
                  <a:t>Retrofitting one self-built dwelling with passive cooling and other sustainability improvements, filming and disseminating the experience and implications to DIY home-builders – delivered by Mass Design in Rwanda, on a pre-commercial basis</a:t>
                </a:r>
                <a:endParaRPr lang="en-US" sz="1100"/>
              </a:p>
            </p:txBody>
          </p:sp>
          <p:sp>
            <p:nvSpPr>
              <p:cNvPr id="41" name="Rectangle: Diagonal Corners Snipped 40">
                <a:extLst>
                  <a:ext uri="{FF2B5EF4-FFF2-40B4-BE49-F238E27FC236}">
                    <a16:creationId xmlns:a16="http://schemas.microsoft.com/office/drawing/2014/main" id="{41D288A4-1FE9-4767-8AAE-2261B7748282}"/>
                  </a:ext>
                </a:extLst>
              </p:cNvPr>
              <p:cNvSpPr/>
              <p:nvPr/>
            </p:nvSpPr>
            <p:spPr>
              <a:xfrm>
                <a:off x="4301299" y="2851587"/>
                <a:ext cx="2434637" cy="2032463"/>
              </a:xfrm>
              <a:prstGeom prst="snip2Diag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100">
                    <a:solidFill>
                      <a:srgbClr val="FFFFFF"/>
                    </a:solidFill>
                    <a:cs typeface="Calibri"/>
                  </a:rPr>
                  <a:t>Developing a new co-delivery model enabling Ashden and its winners and runners-up to collaborate to pilot new initiatives and raise awareness of fair cooling as a development priority – delivered by Ashden on a not-for-profit basis. </a:t>
                </a:r>
              </a:p>
            </p:txBody>
          </p:sp>
        </p:grpSp>
      </p:grpSp>
      <p:sp>
        <p:nvSpPr>
          <p:cNvPr id="46" name="Rectangle 45">
            <a:extLst>
              <a:ext uri="{FF2B5EF4-FFF2-40B4-BE49-F238E27FC236}">
                <a16:creationId xmlns:a16="http://schemas.microsoft.com/office/drawing/2014/main" id="{68DCED5D-05A5-4ED7-91F8-BDFF3E8AFD86}"/>
              </a:ext>
            </a:extLst>
          </p:cNvPr>
          <p:cNvSpPr/>
          <p:nvPr/>
        </p:nvSpPr>
        <p:spPr>
          <a:xfrm>
            <a:off x="1" y="0"/>
            <a:ext cx="2043068" cy="6753224"/>
          </a:xfrm>
          <a:prstGeom prst="rect">
            <a:avLst/>
          </a:prstGeom>
          <a:solidFill>
            <a:srgbClr val="01BF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verpass"/>
            </a:endParaRPr>
          </a:p>
        </p:txBody>
      </p:sp>
      <p:sp>
        <p:nvSpPr>
          <p:cNvPr id="43" name="TextBox 42">
            <a:extLst>
              <a:ext uri="{FF2B5EF4-FFF2-40B4-BE49-F238E27FC236}">
                <a16:creationId xmlns:a16="http://schemas.microsoft.com/office/drawing/2014/main" id="{36647EA2-539F-492D-8C44-470A9B4FB471}"/>
              </a:ext>
            </a:extLst>
          </p:cNvPr>
          <p:cNvSpPr txBox="1"/>
          <p:nvPr/>
        </p:nvSpPr>
        <p:spPr>
          <a:xfrm>
            <a:off x="-44774" y="1165233"/>
            <a:ext cx="2051803" cy="110799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b="1">
                <a:solidFill>
                  <a:schemeClr val="bg1"/>
                </a:solidFill>
                <a:latin typeface="Calibri" panose="020F0502020204030204"/>
                <a:ea typeface="+mn-lt"/>
                <a:cs typeface="+mn-lt"/>
              </a:rPr>
              <a:t>Project summaries</a:t>
            </a:r>
            <a:endParaRPr lang="en-US" sz="2400">
              <a:solidFill>
                <a:schemeClr val="bg1"/>
              </a:solidFill>
              <a:latin typeface="Calibri" panose="020F0502020204030204"/>
              <a:ea typeface="+mn-lt"/>
              <a:cs typeface="+mn-lt"/>
            </a:endParaRPr>
          </a:p>
          <a:p>
            <a:endParaRPr lang="en-US">
              <a:solidFill>
                <a:schemeClr val="bg1"/>
              </a:solidFill>
              <a:ea typeface="+mn-lt"/>
              <a:cs typeface="+mn-lt"/>
            </a:endParaRPr>
          </a:p>
        </p:txBody>
      </p:sp>
      <p:pic>
        <p:nvPicPr>
          <p:cNvPr id="48" name="Picture 47">
            <a:extLst>
              <a:ext uri="{FF2B5EF4-FFF2-40B4-BE49-F238E27FC236}">
                <a16:creationId xmlns:a16="http://schemas.microsoft.com/office/drawing/2014/main" id="{9D56008F-C69A-486E-9EB5-550372F7F7CE}"/>
              </a:ext>
            </a:extLst>
          </p:cNvPr>
          <p:cNvPicPr>
            <a:picLocks noChangeAspect="1"/>
          </p:cNvPicPr>
          <p:nvPr/>
        </p:nvPicPr>
        <p:blipFill>
          <a:blip r:embed="rId3"/>
          <a:stretch>
            <a:fillRect/>
          </a:stretch>
        </p:blipFill>
        <p:spPr>
          <a:xfrm>
            <a:off x="344340" y="6265371"/>
            <a:ext cx="1135489" cy="323714"/>
          </a:xfrm>
          <a:prstGeom prst="rect">
            <a:avLst/>
          </a:prstGeom>
        </p:spPr>
      </p:pic>
      <p:sp>
        <p:nvSpPr>
          <p:cNvPr id="52" name="Rectangle: Diagonal Corners Snipped 51">
            <a:extLst>
              <a:ext uri="{FF2B5EF4-FFF2-40B4-BE49-F238E27FC236}">
                <a16:creationId xmlns:a16="http://schemas.microsoft.com/office/drawing/2014/main" id="{88342CFC-5D33-493C-ABD9-C241AD738819}"/>
              </a:ext>
            </a:extLst>
          </p:cNvPr>
          <p:cNvSpPr/>
          <p:nvPr/>
        </p:nvSpPr>
        <p:spPr>
          <a:xfrm>
            <a:off x="2291160" y="149164"/>
            <a:ext cx="2203155" cy="2104292"/>
          </a:xfrm>
          <a:prstGeom prst="snip2DiagRect">
            <a:avLst/>
          </a:prstGeom>
          <a:solidFill>
            <a:srgbClr val="01BF01"/>
          </a:solidFill>
          <a:ln>
            <a:solidFill>
              <a:srgbClr val="F9E80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solidFill>
                  <a:srgbClr val="FFFFFF"/>
                </a:solidFill>
                <a:cs typeface="Calibri"/>
              </a:rPr>
              <a:t>Launched 7 partner projects</a:t>
            </a:r>
          </a:p>
        </p:txBody>
      </p:sp>
      <p:sp>
        <p:nvSpPr>
          <p:cNvPr id="23" name="Rectangle: Diagonal Corners Snipped 22">
            <a:extLst>
              <a:ext uri="{FF2B5EF4-FFF2-40B4-BE49-F238E27FC236}">
                <a16:creationId xmlns:a16="http://schemas.microsoft.com/office/drawing/2014/main" id="{12B12CF7-FEDE-4745-B60D-DBA52B4AF68C}"/>
              </a:ext>
            </a:extLst>
          </p:cNvPr>
          <p:cNvSpPr/>
          <p:nvPr/>
        </p:nvSpPr>
        <p:spPr>
          <a:xfrm>
            <a:off x="2477662" y="4767520"/>
            <a:ext cx="2162333" cy="1835954"/>
          </a:xfrm>
          <a:prstGeom prst="snip2DiagRect">
            <a:avLst/>
          </a:prstGeom>
          <a:solidFill>
            <a:srgbClr val="E1004E"/>
          </a:solidFill>
          <a:ln>
            <a:solidFill>
              <a:srgbClr val="04C98E"/>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solidFill>
                  <a:srgbClr val="FFFFFF"/>
                </a:solidFill>
                <a:cs typeface="Calibri"/>
              </a:rPr>
              <a:t>Launched 1 Fair Cooling Fund</a:t>
            </a:r>
          </a:p>
        </p:txBody>
      </p:sp>
    </p:spTree>
    <p:extLst>
      <p:ext uri="{BB962C8B-B14F-4D97-AF65-F5344CB8AC3E}">
        <p14:creationId xmlns:p14="http://schemas.microsoft.com/office/powerpoint/2010/main" val="80029152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21A278C-E769-094D-8418-DF537969BC83}"/>
              </a:ext>
            </a:extLst>
          </p:cNvPr>
          <p:cNvSpPr/>
          <p:nvPr/>
        </p:nvSpPr>
        <p:spPr>
          <a:xfrm>
            <a:off x="0" y="-48101"/>
            <a:ext cx="12192000" cy="6779202"/>
          </a:xfrm>
          <a:prstGeom prst="rect">
            <a:avLst/>
          </a:prstGeom>
          <a:solidFill>
            <a:srgbClr val="0141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verpass" pitchFamily="2" charset="77"/>
            </a:endParaRPr>
          </a:p>
        </p:txBody>
      </p:sp>
      <p:pic>
        <p:nvPicPr>
          <p:cNvPr id="7" name="Picture 6">
            <a:extLst>
              <a:ext uri="{FF2B5EF4-FFF2-40B4-BE49-F238E27FC236}">
                <a16:creationId xmlns:a16="http://schemas.microsoft.com/office/drawing/2014/main" id="{EA870934-05EF-A04A-9CB6-6337BF2B2076}"/>
              </a:ext>
            </a:extLst>
          </p:cNvPr>
          <p:cNvPicPr>
            <a:picLocks noChangeAspect="1"/>
          </p:cNvPicPr>
          <p:nvPr/>
        </p:nvPicPr>
        <p:blipFill>
          <a:blip r:embed="rId3"/>
          <a:stretch>
            <a:fillRect/>
          </a:stretch>
        </p:blipFill>
        <p:spPr>
          <a:xfrm>
            <a:off x="341619" y="6262649"/>
            <a:ext cx="1135489" cy="323714"/>
          </a:xfrm>
          <a:prstGeom prst="rect">
            <a:avLst/>
          </a:prstGeom>
        </p:spPr>
      </p:pic>
      <p:sp>
        <p:nvSpPr>
          <p:cNvPr id="10" name="Rectangle 9">
            <a:extLst>
              <a:ext uri="{FF2B5EF4-FFF2-40B4-BE49-F238E27FC236}">
                <a16:creationId xmlns:a16="http://schemas.microsoft.com/office/drawing/2014/main" id="{C20D418B-672B-B246-9138-C490C81BD770}"/>
              </a:ext>
            </a:extLst>
          </p:cNvPr>
          <p:cNvSpPr/>
          <p:nvPr/>
        </p:nvSpPr>
        <p:spPr>
          <a:xfrm>
            <a:off x="0" y="6768933"/>
            <a:ext cx="12192000" cy="95693"/>
          </a:xfrm>
          <a:prstGeom prst="rect">
            <a:avLst/>
          </a:prstGeom>
          <a:solidFill>
            <a:srgbClr val="04C9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grpSp>
        <p:nvGrpSpPr>
          <p:cNvPr id="44" name="Group 43">
            <a:extLst>
              <a:ext uri="{FF2B5EF4-FFF2-40B4-BE49-F238E27FC236}">
                <a16:creationId xmlns:a16="http://schemas.microsoft.com/office/drawing/2014/main" id="{5BF17C43-9F6A-4FC0-A0E2-14D283823674}"/>
              </a:ext>
            </a:extLst>
          </p:cNvPr>
          <p:cNvGrpSpPr/>
          <p:nvPr/>
        </p:nvGrpSpPr>
        <p:grpSpPr>
          <a:xfrm>
            <a:off x="2703050" y="392335"/>
            <a:ext cx="8988840" cy="5724380"/>
            <a:chOff x="4226410" y="119935"/>
            <a:chExt cx="7882675" cy="5311850"/>
          </a:xfrm>
        </p:grpSpPr>
        <p:sp>
          <p:nvSpPr>
            <p:cNvPr id="22" name="Rectangle: Diagonal Corners Snipped 21">
              <a:extLst>
                <a:ext uri="{FF2B5EF4-FFF2-40B4-BE49-F238E27FC236}">
                  <a16:creationId xmlns:a16="http://schemas.microsoft.com/office/drawing/2014/main" id="{674C7309-C68B-4939-A0E0-BCE1A9FB32C0}"/>
                </a:ext>
              </a:extLst>
            </p:cNvPr>
            <p:cNvSpPr/>
            <p:nvPr/>
          </p:nvSpPr>
          <p:spPr>
            <a:xfrm>
              <a:off x="4325967" y="119935"/>
              <a:ext cx="2434637" cy="2032463"/>
            </a:xfrm>
            <a:prstGeom prst="snip2Diag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400">
                  <a:solidFill>
                    <a:srgbClr val="FFFFFF"/>
                  </a:solidFill>
                  <a:cs typeface="Calibri"/>
                </a:rPr>
                <a:t>3,470 people with new access to cooling in funding period</a:t>
              </a:r>
              <a:endParaRPr lang="en-US" sz="1400">
                <a:solidFill>
                  <a:srgbClr val="FFFFFF"/>
                </a:solidFill>
              </a:endParaRPr>
            </a:p>
          </p:txBody>
        </p:sp>
        <p:sp>
          <p:nvSpPr>
            <p:cNvPr id="31" name="Rectangle: Diagonal Corners Snipped 30">
              <a:extLst>
                <a:ext uri="{FF2B5EF4-FFF2-40B4-BE49-F238E27FC236}">
                  <a16:creationId xmlns:a16="http://schemas.microsoft.com/office/drawing/2014/main" id="{EE3C016D-3622-404C-BFC1-6E5939B0C6C7}"/>
                </a:ext>
              </a:extLst>
            </p:cNvPr>
            <p:cNvSpPr/>
            <p:nvPr/>
          </p:nvSpPr>
          <p:spPr>
            <a:xfrm>
              <a:off x="6918847" y="144110"/>
              <a:ext cx="2434637" cy="2032463"/>
            </a:xfrm>
            <a:prstGeom prst="snip2Diag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400">
                  <a:solidFill>
                    <a:srgbClr val="FFFFFF"/>
                  </a:solidFill>
                  <a:cs typeface="Calibri"/>
                </a:rPr>
                <a:t>420,000 people with new access to cooling post 2023</a:t>
              </a:r>
              <a:endParaRPr lang="en-US" sz="1400">
                <a:solidFill>
                  <a:srgbClr val="FFFFFF"/>
                </a:solidFill>
              </a:endParaRPr>
            </a:p>
          </p:txBody>
        </p:sp>
        <p:sp>
          <p:nvSpPr>
            <p:cNvPr id="33" name="Rectangle: Diagonal Corners Snipped 32">
              <a:extLst>
                <a:ext uri="{FF2B5EF4-FFF2-40B4-BE49-F238E27FC236}">
                  <a16:creationId xmlns:a16="http://schemas.microsoft.com/office/drawing/2014/main" id="{0C2E1F0C-33F0-455A-B90A-3A6FDDD387DB}"/>
                </a:ext>
              </a:extLst>
            </p:cNvPr>
            <p:cNvSpPr/>
            <p:nvPr/>
          </p:nvSpPr>
          <p:spPr>
            <a:xfrm>
              <a:off x="4226410" y="3321608"/>
              <a:ext cx="2434637" cy="2032462"/>
            </a:xfrm>
            <a:prstGeom prst="snip2Diag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1400">
                  <a:solidFill>
                    <a:srgbClr val="FFFFFF"/>
                  </a:solidFill>
                  <a:cs typeface="Calibri"/>
                </a:rPr>
                <a:t>The total funds raised/leveraged by the cohort and Ashden during the funding period is: </a:t>
              </a:r>
            </a:p>
            <a:p>
              <a:pPr algn="ctr"/>
              <a:r>
                <a:rPr lang="en-GB" sz="1400">
                  <a:solidFill>
                    <a:srgbClr val="FFFFFF"/>
                  </a:solidFill>
                  <a:cs typeface="Calibri"/>
                </a:rPr>
                <a:t>$6,060,567 (in large part due to UPB’s success) </a:t>
              </a:r>
            </a:p>
          </p:txBody>
        </p:sp>
        <p:grpSp>
          <p:nvGrpSpPr>
            <p:cNvPr id="38" name="Group 37">
              <a:extLst>
                <a:ext uri="{FF2B5EF4-FFF2-40B4-BE49-F238E27FC236}">
                  <a16:creationId xmlns:a16="http://schemas.microsoft.com/office/drawing/2014/main" id="{4F561100-DEB8-4EEE-AEE0-D068A59D32A3}"/>
                </a:ext>
              </a:extLst>
            </p:cNvPr>
            <p:cNvGrpSpPr/>
            <p:nvPr/>
          </p:nvGrpSpPr>
          <p:grpSpPr>
            <a:xfrm>
              <a:off x="6988999" y="162883"/>
              <a:ext cx="5120086" cy="5268902"/>
              <a:chOff x="6945868" y="-1936212"/>
              <a:chExt cx="5120086" cy="5268902"/>
            </a:xfrm>
          </p:grpSpPr>
          <p:sp>
            <p:nvSpPr>
              <p:cNvPr id="39" name="Rectangle: Diagonal Corners Snipped 38">
                <a:extLst>
                  <a:ext uri="{FF2B5EF4-FFF2-40B4-BE49-F238E27FC236}">
                    <a16:creationId xmlns:a16="http://schemas.microsoft.com/office/drawing/2014/main" id="{BD222E23-E0EB-4969-897F-02C6D0E38319}"/>
                  </a:ext>
                </a:extLst>
              </p:cNvPr>
              <p:cNvSpPr/>
              <p:nvPr/>
            </p:nvSpPr>
            <p:spPr>
              <a:xfrm>
                <a:off x="9631317" y="-1936212"/>
                <a:ext cx="2434637" cy="2032463"/>
              </a:xfrm>
              <a:prstGeom prst="snip2Diag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1400">
                    <a:solidFill>
                      <a:srgbClr val="FFFFFF"/>
                    </a:solidFill>
                    <a:cs typeface="Calibri"/>
                  </a:rPr>
                  <a:t>Beyond expectations, 2 extra urban green corridors projects were confirmed and funded in Barranquilla and Sarajevo as a result of research and relationship-building</a:t>
                </a:r>
                <a:endParaRPr lang="en-US" sz="1400">
                  <a:solidFill>
                    <a:srgbClr val="FFFFFF"/>
                  </a:solidFill>
                  <a:cs typeface="Calibri"/>
                </a:endParaRPr>
              </a:p>
            </p:txBody>
          </p:sp>
          <p:sp>
            <p:nvSpPr>
              <p:cNvPr id="40" name="Rectangle: Diagonal Corners Snipped 39">
                <a:extLst>
                  <a:ext uri="{FF2B5EF4-FFF2-40B4-BE49-F238E27FC236}">
                    <a16:creationId xmlns:a16="http://schemas.microsoft.com/office/drawing/2014/main" id="{8B4E42CD-BE9B-4665-9448-FC73EA088C08}"/>
                  </a:ext>
                </a:extLst>
              </p:cNvPr>
              <p:cNvSpPr/>
              <p:nvPr/>
            </p:nvSpPr>
            <p:spPr>
              <a:xfrm>
                <a:off x="6945868" y="1261643"/>
                <a:ext cx="2434637" cy="2032463"/>
              </a:xfrm>
              <a:prstGeom prst="snip2Diag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1400">
                    <a:solidFill>
                      <a:srgbClr val="FFFFFF"/>
                    </a:solidFill>
                    <a:cs typeface="Calibri"/>
                  </a:rPr>
                  <a:t>One more fair cooling pilot project highly likely to be commissioned by the Government of Egypt </a:t>
                </a:r>
                <a:endParaRPr lang="en-US" sz="1400">
                  <a:solidFill>
                    <a:srgbClr val="FFFFFF"/>
                  </a:solidFill>
                  <a:cs typeface="Calibri"/>
                </a:endParaRPr>
              </a:p>
            </p:txBody>
          </p:sp>
          <p:sp>
            <p:nvSpPr>
              <p:cNvPr id="41" name="Rectangle: Diagonal Corners Snipped 40">
                <a:extLst>
                  <a:ext uri="{FF2B5EF4-FFF2-40B4-BE49-F238E27FC236}">
                    <a16:creationId xmlns:a16="http://schemas.microsoft.com/office/drawing/2014/main" id="{41D288A4-1FE9-4767-8AAE-2261B7748282}"/>
                  </a:ext>
                </a:extLst>
              </p:cNvPr>
              <p:cNvSpPr/>
              <p:nvPr/>
            </p:nvSpPr>
            <p:spPr>
              <a:xfrm>
                <a:off x="9631317" y="1300227"/>
                <a:ext cx="2434637" cy="2032463"/>
              </a:xfrm>
              <a:prstGeom prst="snip2Diag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1400" err="1">
                    <a:solidFill>
                      <a:srgbClr val="FFFFFF"/>
                    </a:solidFill>
                    <a:cs typeface="Calibri"/>
                  </a:rPr>
                  <a:t>Ecozen</a:t>
                </a:r>
                <a:r>
                  <a:rPr lang="en-GB" sz="1400">
                    <a:solidFill>
                      <a:srgbClr val="FFFFFF"/>
                    </a:solidFill>
                    <a:cs typeface="Calibri"/>
                  </a:rPr>
                  <a:t> has sold their newly developed mini freezer to the WFP</a:t>
                </a:r>
              </a:p>
              <a:p>
                <a:pPr algn="ctr"/>
                <a:endParaRPr lang="en-GB" sz="1400">
                  <a:solidFill>
                    <a:srgbClr val="FFFFFF"/>
                  </a:solidFill>
                  <a:cs typeface="Calibri"/>
                </a:endParaRPr>
              </a:p>
              <a:p>
                <a:pPr algn="ctr"/>
                <a:r>
                  <a:rPr lang="en-GB" sz="1400" err="1">
                    <a:solidFill>
                      <a:srgbClr val="FFFFFF"/>
                    </a:solidFill>
                    <a:cs typeface="Calibri"/>
                  </a:rPr>
                  <a:t>cBalance</a:t>
                </a:r>
                <a:r>
                  <a:rPr lang="en-GB" sz="1400">
                    <a:solidFill>
                      <a:srgbClr val="FFFFFF"/>
                    </a:solidFill>
                    <a:cs typeface="Calibri"/>
                  </a:rPr>
                  <a:t> will be expanding to more Indian cities in 2022</a:t>
                </a:r>
                <a:endParaRPr lang="en-US" sz="1400">
                  <a:solidFill>
                    <a:srgbClr val="FFFFFF"/>
                  </a:solidFill>
                  <a:cs typeface="Calibri"/>
                </a:endParaRPr>
              </a:p>
            </p:txBody>
          </p:sp>
        </p:grpSp>
      </p:grpSp>
      <p:sp>
        <p:nvSpPr>
          <p:cNvPr id="46" name="Rectangle 45">
            <a:extLst>
              <a:ext uri="{FF2B5EF4-FFF2-40B4-BE49-F238E27FC236}">
                <a16:creationId xmlns:a16="http://schemas.microsoft.com/office/drawing/2014/main" id="{68DCED5D-05A5-4ED7-91F8-BDFF3E8AFD86}"/>
              </a:ext>
            </a:extLst>
          </p:cNvPr>
          <p:cNvSpPr/>
          <p:nvPr/>
        </p:nvSpPr>
        <p:spPr>
          <a:xfrm>
            <a:off x="1" y="0"/>
            <a:ext cx="2043068" cy="6753224"/>
          </a:xfrm>
          <a:prstGeom prst="rect">
            <a:avLst/>
          </a:prstGeom>
          <a:solidFill>
            <a:srgbClr val="E100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verpass"/>
            </a:endParaRPr>
          </a:p>
        </p:txBody>
      </p:sp>
      <p:sp>
        <p:nvSpPr>
          <p:cNvPr id="43" name="TextBox 42">
            <a:extLst>
              <a:ext uri="{FF2B5EF4-FFF2-40B4-BE49-F238E27FC236}">
                <a16:creationId xmlns:a16="http://schemas.microsoft.com/office/drawing/2014/main" id="{36647EA2-539F-492D-8C44-470A9B4FB471}"/>
              </a:ext>
            </a:extLst>
          </p:cNvPr>
          <p:cNvSpPr txBox="1"/>
          <p:nvPr/>
        </p:nvSpPr>
        <p:spPr>
          <a:xfrm>
            <a:off x="-44774" y="1165233"/>
            <a:ext cx="2051803" cy="110799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b="1">
                <a:solidFill>
                  <a:schemeClr val="bg1"/>
                </a:solidFill>
                <a:latin typeface="Calibri" panose="020F0502020204030204"/>
                <a:ea typeface="+mn-lt"/>
                <a:cs typeface="+mn-lt"/>
              </a:rPr>
              <a:t>Headline impacts</a:t>
            </a:r>
            <a:endParaRPr lang="en-US" sz="2400">
              <a:solidFill>
                <a:schemeClr val="bg1"/>
              </a:solidFill>
              <a:latin typeface="Calibri" panose="020F0502020204030204"/>
              <a:ea typeface="+mn-lt"/>
              <a:cs typeface="+mn-lt"/>
            </a:endParaRPr>
          </a:p>
          <a:p>
            <a:endParaRPr lang="en-US">
              <a:solidFill>
                <a:schemeClr val="bg1"/>
              </a:solidFill>
              <a:ea typeface="+mn-lt"/>
              <a:cs typeface="+mn-lt"/>
            </a:endParaRPr>
          </a:p>
        </p:txBody>
      </p:sp>
      <p:pic>
        <p:nvPicPr>
          <p:cNvPr id="48" name="Picture 47">
            <a:extLst>
              <a:ext uri="{FF2B5EF4-FFF2-40B4-BE49-F238E27FC236}">
                <a16:creationId xmlns:a16="http://schemas.microsoft.com/office/drawing/2014/main" id="{9D56008F-C69A-486E-9EB5-550372F7F7CE}"/>
              </a:ext>
            </a:extLst>
          </p:cNvPr>
          <p:cNvPicPr>
            <a:picLocks noChangeAspect="1"/>
          </p:cNvPicPr>
          <p:nvPr/>
        </p:nvPicPr>
        <p:blipFill>
          <a:blip r:embed="rId3"/>
          <a:stretch>
            <a:fillRect/>
          </a:stretch>
        </p:blipFill>
        <p:spPr>
          <a:xfrm>
            <a:off x="344340" y="6265371"/>
            <a:ext cx="1135489" cy="323714"/>
          </a:xfrm>
          <a:prstGeom prst="rect">
            <a:avLst/>
          </a:prstGeom>
        </p:spPr>
      </p:pic>
    </p:spTree>
    <p:extLst>
      <p:ext uri="{BB962C8B-B14F-4D97-AF65-F5344CB8AC3E}">
        <p14:creationId xmlns:p14="http://schemas.microsoft.com/office/powerpoint/2010/main" val="164942489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A870934-05EF-A04A-9CB6-6337BF2B2076}"/>
              </a:ext>
            </a:extLst>
          </p:cNvPr>
          <p:cNvPicPr>
            <a:picLocks noChangeAspect="1"/>
          </p:cNvPicPr>
          <p:nvPr/>
        </p:nvPicPr>
        <p:blipFill>
          <a:blip r:embed="rId3"/>
          <a:stretch>
            <a:fillRect/>
          </a:stretch>
        </p:blipFill>
        <p:spPr>
          <a:xfrm>
            <a:off x="341619" y="6262649"/>
            <a:ext cx="1135489" cy="323714"/>
          </a:xfrm>
          <a:prstGeom prst="rect">
            <a:avLst/>
          </a:prstGeom>
        </p:spPr>
      </p:pic>
      <p:sp>
        <p:nvSpPr>
          <p:cNvPr id="10" name="Rectangle 9">
            <a:extLst>
              <a:ext uri="{FF2B5EF4-FFF2-40B4-BE49-F238E27FC236}">
                <a16:creationId xmlns:a16="http://schemas.microsoft.com/office/drawing/2014/main" id="{C20D418B-672B-B246-9138-C490C81BD770}"/>
              </a:ext>
            </a:extLst>
          </p:cNvPr>
          <p:cNvSpPr/>
          <p:nvPr/>
        </p:nvSpPr>
        <p:spPr>
          <a:xfrm>
            <a:off x="0" y="6768933"/>
            <a:ext cx="12192000" cy="95693"/>
          </a:xfrm>
          <a:prstGeom prst="rect">
            <a:avLst/>
          </a:prstGeom>
          <a:solidFill>
            <a:srgbClr val="E100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16" name="Rectangle 15">
            <a:extLst>
              <a:ext uri="{FF2B5EF4-FFF2-40B4-BE49-F238E27FC236}">
                <a16:creationId xmlns:a16="http://schemas.microsoft.com/office/drawing/2014/main" id="{925680EA-8B5C-4163-A6AF-53BA3B20C94B}"/>
              </a:ext>
            </a:extLst>
          </p:cNvPr>
          <p:cNvSpPr/>
          <p:nvPr/>
        </p:nvSpPr>
        <p:spPr>
          <a:xfrm>
            <a:off x="-14376" y="-43132"/>
            <a:ext cx="2057446" cy="6781978"/>
          </a:xfrm>
          <a:prstGeom prst="rect">
            <a:avLst/>
          </a:prstGeom>
          <a:solidFill>
            <a:srgbClr val="04C98E"/>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atin typeface="Overpass"/>
            </a:endParaRPr>
          </a:p>
        </p:txBody>
      </p:sp>
      <p:pic>
        <p:nvPicPr>
          <p:cNvPr id="17" name="Picture 16">
            <a:extLst>
              <a:ext uri="{FF2B5EF4-FFF2-40B4-BE49-F238E27FC236}">
                <a16:creationId xmlns:a16="http://schemas.microsoft.com/office/drawing/2014/main" id="{C44CE6AB-70B4-4ACF-9D28-71168025BAD1}"/>
              </a:ext>
            </a:extLst>
          </p:cNvPr>
          <p:cNvPicPr>
            <a:picLocks noChangeAspect="1"/>
          </p:cNvPicPr>
          <p:nvPr/>
        </p:nvPicPr>
        <p:blipFill>
          <a:blip r:embed="rId3"/>
          <a:stretch>
            <a:fillRect/>
          </a:stretch>
        </p:blipFill>
        <p:spPr>
          <a:xfrm>
            <a:off x="344340" y="6265371"/>
            <a:ext cx="1135489" cy="323714"/>
          </a:xfrm>
          <a:prstGeom prst="rect">
            <a:avLst/>
          </a:prstGeom>
        </p:spPr>
      </p:pic>
      <p:sp>
        <p:nvSpPr>
          <p:cNvPr id="6" name="TextBox 5">
            <a:extLst>
              <a:ext uri="{FF2B5EF4-FFF2-40B4-BE49-F238E27FC236}">
                <a16:creationId xmlns:a16="http://schemas.microsoft.com/office/drawing/2014/main" id="{46AE88B1-3A79-4368-BCA2-3257AE0B908A}"/>
              </a:ext>
            </a:extLst>
          </p:cNvPr>
          <p:cNvSpPr txBox="1"/>
          <p:nvPr/>
        </p:nvSpPr>
        <p:spPr>
          <a:xfrm>
            <a:off x="-44774" y="1165233"/>
            <a:ext cx="2051803"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b="1">
                <a:solidFill>
                  <a:schemeClr val="bg1"/>
                </a:solidFill>
                <a:latin typeface="Calibri" panose="020F0502020204030204"/>
                <a:ea typeface="+mn-lt"/>
                <a:cs typeface="+mn-lt"/>
              </a:rPr>
              <a:t>Lessons learned</a:t>
            </a:r>
            <a:endParaRPr lang="en-US">
              <a:solidFill>
                <a:schemeClr val="bg1"/>
              </a:solidFill>
              <a:cs typeface="Calibri"/>
            </a:endParaRPr>
          </a:p>
        </p:txBody>
      </p:sp>
      <p:sp>
        <p:nvSpPr>
          <p:cNvPr id="2" name="TextBox 1">
            <a:extLst>
              <a:ext uri="{FF2B5EF4-FFF2-40B4-BE49-F238E27FC236}">
                <a16:creationId xmlns:a16="http://schemas.microsoft.com/office/drawing/2014/main" id="{1D06A5E5-6110-4619-88F3-2145B6B9BFF4}"/>
              </a:ext>
            </a:extLst>
          </p:cNvPr>
          <p:cNvSpPr txBox="1"/>
          <p:nvPr/>
        </p:nvSpPr>
        <p:spPr>
          <a:xfrm>
            <a:off x="2243956" y="240804"/>
            <a:ext cx="9414293" cy="62478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en-US" sz="800" b="1">
                <a:solidFill>
                  <a:srgbClr val="E1004E"/>
                </a:solidFill>
                <a:latin typeface="Overpass"/>
              </a:rPr>
              <a:t>External</a:t>
            </a:r>
          </a:p>
          <a:p>
            <a:pPr algn="just"/>
            <a:endParaRPr lang="en-US" sz="800" b="1">
              <a:solidFill>
                <a:srgbClr val="E1004E"/>
              </a:solidFill>
              <a:latin typeface="Overpass"/>
            </a:endParaRPr>
          </a:p>
          <a:p>
            <a:pPr algn="just"/>
            <a:r>
              <a:rPr lang="en-US" sz="800" b="1">
                <a:solidFill>
                  <a:srgbClr val="E1004E"/>
                </a:solidFill>
                <a:latin typeface="Overpass"/>
              </a:rPr>
              <a:t>Overheating homes undermine progress towards fundamental development goals</a:t>
            </a:r>
            <a:endParaRPr lang="en-US" sz="800" b="1">
              <a:solidFill>
                <a:srgbClr val="E1004E"/>
              </a:solidFill>
              <a:latin typeface="Overpass"/>
              <a:cs typeface="Calibri"/>
            </a:endParaRPr>
          </a:p>
          <a:p>
            <a:pPr algn="just"/>
            <a:endParaRPr lang="en-US" sz="800">
              <a:solidFill>
                <a:schemeClr val="bg1"/>
              </a:solidFill>
              <a:latin typeface="Overpass"/>
              <a:ea typeface="+mn-lt"/>
              <a:cs typeface="+mn-lt"/>
            </a:endParaRPr>
          </a:p>
          <a:p>
            <a:pPr algn="just"/>
            <a:r>
              <a:rPr lang="en-GB" sz="800">
                <a:solidFill>
                  <a:schemeClr val="tx1">
                    <a:lumMod val="85000"/>
                    <a:lumOff val="15000"/>
                  </a:schemeClr>
                </a:solidFill>
                <a:latin typeface="Overpass"/>
                <a:ea typeface="+mn-lt"/>
                <a:cs typeface="+mn-lt"/>
              </a:rPr>
              <a:t>For</a:t>
            </a:r>
            <a:r>
              <a:rPr lang="en-GB" sz="800">
                <a:solidFill>
                  <a:srgbClr val="000000"/>
                </a:solidFill>
                <a:latin typeface="Overpass"/>
                <a:ea typeface="+mn-lt"/>
                <a:cs typeface="+mn-lt"/>
              </a:rPr>
              <a:t> example, in many countries women are more likely to work in their homes than men – so unbearable temperatures are an increasing threat to health, economic resilience and gender equality. This means governments, civil society organisations and funders can address multiple development priorities by taking on the cooling challenge. Demonstrating this caught the attention of the governments of Medellin, Barranquilla, and Sarajevo.  </a:t>
            </a:r>
            <a:endParaRPr lang="en-US" sz="800">
              <a:solidFill>
                <a:srgbClr val="000000"/>
              </a:solidFill>
              <a:latin typeface="Overpass"/>
            </a:endParaRPr>
          </a:p>
          <a:p>
            <a:pPr algn="just"/>
            <a:endParaRPr lang="en-US" sz="800" b="1">
              <a:latin typeface="Overpass"/>
              <a:cs typeface="Calibri"/>
            </a:endParaRPr>
          </a:p>
          <a:p>
            <a:pPr algn="just"/>
            <a:r>
              <a:rPr lang="en-US" sz="800" b="1">
                <a:solidFill>
                  <a:srgbClr val="E1004E"/>
                </a:solidFill>
                <a:latin typeface="Overpass"/>
              </a:rPr>
              <a:t>Tackle cooling alongside other challenges</a:t>
            </a:r>
            <a:endParaRPr lang="en-US" sz="800" b="1">
              <a:solidFill>
                <a:srgbClr val="E1004E"/>
              </a:solidFill>
              <a:latin typeface="Overpass"/>
              <a:cs typeface="Calibri"/>
            </a:endParaRPr>
          </a:p>
          <a:p>
            <a:pPr algn="just"/>
            <a:endParaRPr lang="en-US" sz="800">
              <a:solidFill>
                <a:schemeClr val="bg1"/>
              </a:solidFill>
              <a:latin typeface="Overpass"/>
              <a:ea typeface="+mn-lt"/>
              <a:cs typeface="+mn-lt"/>
            </a:endParaRPr>
          </a:p>
          <a:p>
            <a:pPr algn="just"/>
            <a:r>
              <a:rPr lang="en-GB" sz="800">
                <a:solidFill>
                  <a:schemeClr val="tx1">
                    <a:lumMod val="95000"/>
                    <a:lumOff val="5000"/>
                  </a:schemeClr>
                </a:solidFill>
                <a:latin typeface="Overpass"/>
                <a:ea typeface="+mn-lt"/>
                <a:cs typeface="+mn-lt"/>
              </a:rPr>
              <a:t>As people most at risk from indoor heat stress face a wide range of urgent challenges, holistic initiatives that tackle cooling alongside other issues – from energy access to security and sanitation – have a greater chance of success. These are better placed to win backing from communities, but also investment from funders and authorities keen to address a range of priorities. Promethean won the backing of USAID as a result of their holistic approach, and cBalance won the backing of GIZ. </a:t>
            </a:r>
            <a:endParaRPr lang="en-US" sz="800">
              <a:solidFill>
                <a:schemeClr val="tx1">
                  <a:lumMod val="95000"/>
                  <a:lumOff val="5000"/>
                </a:schemeClr>
              </a:solidFill>
              <a:latin typeface="Overpass"/>
              <a:ea typeface="+mn-lt"/>
              <a:cs typeface="+mn-lt"/>
            </a:endParaRPr>
          </a:p>
          <a:p>
            <a:pPr algn="just"/>
            <a:endParaRPr lang="en-GB" sz="800">
              <a:solidFill>
                <a:schemeClr val="tx1">
                  <a:lumMod val="95000"/>
                  <a:lumOff val="5000"/>
                </a:schemeClr>
              </a:solidFill>
              <a:latin typeface="Overpass"/>
              <a:cs typeface="Calibri"/>
            </a:endParaRPr>
          </a:p>
          <a:p>
            <a:pPr algn="just"/>
            <a:r>
              <a:rPr lang="en-GB" sz="800" b="1">
                <a:solidFill>
                  <a:srgbClr val="E1004E"/>
                </a:solidFill>
                <a:latin typeface="Overpass"/>
              </a:rPr>
              <a:t>Community knowledge is essential</a:t>
            </a:r>
            <a:endParaRPr lang="en-GB" sz="800" b="1">
              <a:solidFill>
                <a:srgbClr val="E1004E"/>
              </a:solidFill>
              <a:latin typeface="Overpass"/>
              <a:cs typeface="Calibri"/>
            </a:endParaRPr>
          </a:p>
          <a:p>
            <a:pPr algn="just"/>
            <a:endParaRPr lang="en-GB" sz="800">
              <a:solidFill>
                <a:schemeClr val="bg1"/>
              </a:solidFill>
              <a:latin typeface="Overpass"/>
              <a:ea typeface="+mn-lt"/>
              <a:cs typeface="+mn-lt"/>
            </a:endParaRPr>
          </a:p>
          <a:p>
            <a:pPr algn="just"/>
            <a:r>
              <a:rPr lang="en-GB" sz="800">
                <a:solidFill>
                  <a:schemeClr val="tx1">
                    <a:lumMod val="85000"/>
                    <a:lumOff val="15000"/>
                  </a:schemeClr>
                </a:solidFill>
                <a:latin typeface="Overpass"/>
                <a:ea typeface="+mn-lt"/>
                <a:cs typeface="+mn-lt"/>
              </a:rPr>
              <a:t>Attempts to tackle this problem in low-income communities are often top-down initiatives. But listening to, and working with, those in greatest danger is crucial. Only they can fully explain the mix of local factors, from poverty and overcrowding to insecure land tenure, that increase risk and undermine potential solutions. Success comes through co-developing solutions with communities (and allies, such as local NGOs), as well as drawing on traditional and indigenous knowledge. Ashden worked to embed the principles of fair cooling into the partners proposals and designs from the start, for fair cooling objectives to be realised. This included not only encouraging fair cooling principles to be included in the partner’s product design, but in some cases how they worked with their supply chain partners and customers.</a:t>
            </a:r>
          </a:p>
          <a:p>
            <a:pPr algn="just"/>
            <a:endParaRPr lang="en-GB" sz="800">
              <a:solidFill>
                <a:schemeClr val="tx1">
                  <a:lumMod val="85000"/>
                  <a:lumOff val="15000"/>
                </a:schemeClr>
              </a:solidFill>
              <a:latin typeface="Overpass"/>
            </a:endParaRPr>
          </a:p>
          <a:p>
            <a:pPr algn="just"/>
            <a:r>
              <a:rPr lang="en-GB" sz="800" b="1">
                <a:solidFill>
                  <a:srgbClr val="E1004E"/>
                </a:solidFill>
                <a:latin typeface="Overpass"/>
              </a:rPr>
              <a:t>Back skills and training for deep and long-lasting change</a:t>
            </a:r>
          </a:p>
          <a:p>
            <a:pPr algn="just"/>
            <a:endParaRPr lang="en-GB" sz="800">
              <a:solidFill>
                <a:srgbClr val="04C98E"/>
              </a:solidFill>
              <a:latin typeface="Overpass"/>
              <a:ea typeface="+mn-lt"/>
              <a:cs typeface="+mn-lt"/>
            </a:endParaRPr>
          </a:p>
          <a:p>
            <a:pPr algn="just"/>
            <a:r>
              <a:rPr lang="en-GB" sz="800">
                <a:solidFill>
                  <a:schemeClr val="tx1">
                    <a:lumMod val="85000"/>
                    <a:lumOff val="15000"/>
                  </a:schemeClr>
                </a:solidFill>
                <a:latin typeface="Overpass"/>
                <a:ea typeface="+mn-lt"/>
                <a:cs typeface="+mn-lt"/>
              </a:rPr>
              <a:t>While helping communities access affordable and sustainable technology is essential, so is investment in skills and networks. This allows residents to create and maintain their own solutions, and even creates work opportunities within communities.</a:t>
            </a:r>
          </a:p>
          <a:p>
            <a:pPr algn="just"/>
            <a:endParaRPr lang="en-GB" sz="800">
              <a:solidFill>
                <a:schemeClr val="tx1">
                  <a:lumMod val="85000"/>
                  <a:lumOff val="15000"/>
                </a:schemeClr>
              </a:solidFill>
              <a:latin typeface="Overpass"/>
              <a:ea typeface="+mn-lt"/>
              <a:cs typeface="+mn-lt"/>
            </a:endParaRPr>
          </a:p>
          <a:p>
            <a:pPr algn="just"/>
            <a:r>
              <a:rPr lang="en-GB" sz="800" b="1">
                <a:solidFill>
                  <a:srgbClr val="E1004E"/>
                </a:solidFill>
                <a:latin typeface="Overpass"/>
              </a:rPr>
              <a:t>The role of ‘farmer-allied’ intermediaries (like Ecozen and Promethean) is important to facilitate access to rural cooling solutions, and associated markets and services  </a:t>
            </a:r>
          </a:p>
          <a:p>
            <a:pPr algn="just"/>
            <a:endParaRPr lang="en-GB" sz="800">
              <a:solidFill>
                <a:schemeClr val="tx1">
                  <a:lumMod val="85000"/>
                  <a:lumOff val="15000"/>
                </a:schemeClr>
              </a:solidFill>
              <a:latin typeface="Overpass"/>
              <a:ea typeface="+mn-lt"/>
              <a:cs typeface="+mn-lt"/>
            </a:endParaRPr>
          </a:p>
          <a:p>
            <a:pPr algn="just"/>
            <a:r>
              <a:rPr lang="en-GB" sz="800">
                <a:solidFill>
                  <a:schemeClr val="tx1">
                    <a:lumMod val="85000"/>
                    <a:lumOff val="15000"/>
                  </a:schemeClr>
                </a:solidFill>
                <a:latin typeface="Overpass"/>
                <a:ea typeface="+mn-lt"/>
                <a:cs typeface="+mn-lt"/>
              </a:rPr>
              <a:t>Sustainable intensification of smallholder farming has been highlighted by Project Drawdown as a key climate solution, as variable rainfall patterns reduce available arable land. Sustainable intensification means increasing yields while reducing demand to clear additional land. Promethean and Ecozen are contributing to this by reducing wastage and increasing the amount of consumable milk per cow or food per acre of land.  Promethean and Ecozen are examples of two organisations who are working to support sustainable intensification by overcoming barriers to village-level chilling, such as the cost and size of technology, expensive diesel back-ups in weak grid areas and few options to sell produce once refrigerated. To counter these issues, Promethean and Ecozen developed smaller versions of their products, piloting business models that reduced the financial burden for the farmer in acquiring this technology and worked to accommodate smaller volumes of produce. </a:t>
            </a:r>
          </a:p>
          <a:p>
            <a:pPr algn="just"/>
            <a:endParaRPr lang="en-GB" sz="800">
              <a:solidFill>
                <a:schemeClr val="tx1">
                  <a:lumMod val="85000"/>
                  <a:lumOff val="15000"/>
                </a:schemeClr>
              </a:solidFill>
              <a:latin typeface="Overpass"/>
              <a:ea typeface="+mn-lt"/>
              <a:cs typeface="+mn-lt"/>
            </a:endParaRPr>
          </a:p>
          <a:p>
            <a:pPr algn="just"/>
            <a:r>
              <a:rPr lang="en-GB" sz="800" b="1">
                <a:solidFill>
                  <a:srgbClr val="E1004E"/>
                </a:solidFill>
                <a:latin typeface="Overpass"/>
              </a:rPr>
              <a:t>Internal</a:t>
            </a:r>
            <a:endParaRPr lang="en-GB" sz="800">
              <a:solidFill>
                <a:schemeClr val="tx1">
                  <a:lumMod val="85000"/>
                  <a:lumOff val="15000"/>
                </a:schemeClr>
              </a:solidFill>
              <a:latin typeface="Overpass"/>
              <a:ea typeface="+mn-lt"/>
              <a:cs typeface="+mn-lt"/>
            </a:endParaRPr>
          </a:p>
          <a:p>
            <a:pPr algn="just"/>
            <a:endParaRPr lang="en-GB" sz="800">
              <a:solidFill>
                <a:schemeClr val="tx1">
                  <a:lumMod val="85000"/>
                  <a:lumOff val="15000"/>
                </a:schemeClr>
              </a:solidFill>
              <a:latin typeface="Overpass"/>
              <a:ea typeface="+mn-lt"/>
              <a:cs typeface="+mn-lt"/>
            </a:endParaRPr>
          </a:p>
          <a:p>
            <a:pPr algn="just"/>
            <a:r>
              <a:rPr lang="en-GB" sz="800" b="1">
                <a:solidFill>
                  <a:srgbClr val="E1004E"/>
                </a:solidFill>
                <a:latin typeface="Overpass"/>
              </a:rPr>
              <a:t>Developed Ashden’s cohort model </a:t>
            </a:r>
          </a:p>
          <a:p>
            <a:pPr algn="just"/>
            <a:endParaRPr lang="en-GB" sz="800">
              <a:solidFill>
                <a:schemeClr val="tx1">
                  <a:lumMod val="85000"/>
                  <a:lumOff val="15000"/>
                </a:schemeClr>
              </a:solidFill>
              <a:latin typeface="Overpass"/>
              <a:ea typeface="+mn-lt"/>
              <a:cs typeface="+mn-lt"/>
            </a:endParaRPr>
          </a:p>
          <a:p>
            <a:pPr algn="just"/>
            <a:r>
              <a:rPr lang="en-GB" sz="800">
                <a:solidFill>
                  <a:schemeClr val="tx1">
                    <a:lumMod val="85000"/>
                    <a:lumOff val="15000"/>
                  </a:schemeClr>
                </a:solidFill>
                <a:latin typeface="Overpass"/>
                <a:ea typeface="+mn-lt"/>
                <a:cs typeface="+mn-lt"/>
              </a:rPr>
              <a:t>The Ashden cohort model consisted of three key components, funding, business support, and communications support. Co-development runs through all of these. We were pleased to be afforded the opportunity to develop and test this model in order to get proof of concept.</a:t>
            </a:r>
          </a:p>
          <a:p>
            <a:pPr algn="just"/>
            <a:endParaRPr lang="en-GB" sz="800">
              <a:solidFill>
                <a:schemeClr val="tx1">
                  <a:lumMod val="85000"/>
                  <a:lumOff val="15000"/>
                </a:schemeClr>
              </a:solidFill>
              <a:latin typeface="Overpass"/>
              <a:ea typeface="+mn-lt"/>
              <a:cs typeface="+mn-lt"/>
            </a:endParaRPr>
          </a:p>
          <a:p>
            <a:pPr algn="just"/>
            <a:r>
              <a:rPr lang="en-GB" sz="800">
                <a:solidFill>
                  <a:schemeClr val="tx1">
                    <a:lumMod val="85000"/>
                    <a:lumOff val="15000"/>
                  </a:schemeClr>
                </a:solidFill>
                <a:latin typeface="Overpass"/>
                <a:ea typeface="+mn-lt"/>
                <a:cs typeface="+mn-lt"/>
              </a:rPr>
              <a:t>We have now built internal capacity to repeat the model, created a new process roadmap that can be adapted for future cohorts, and have created over 30 internal resources. We also carried out a comprehensive internal review that has unearthed learning and improvements we will apply to the next cycle. </a:t>
            </a:r>
          </a:p>
          <a:p>
            <a:pPr algn="just"/>
            <a:endParaRPr lang="en-GB" sz="800">
              <a:solidFill>
                <a:schemeClr val="tx1">
                  <a:lumMod val="95000"/>
                  <a:lumOff val="5000"/>
                </a:schemeClr>
              </a:solidFill>
              <a:latin typeface="Overpass"/>
              <a:cs typeface="Calibri"/>
            </a:endParaRPr>
          </a:p>
          <a:p>
            <a:pPr algn="just"/>
            <a:r>
              <a:rPr lang="en-GB" sz="800" b="1">
                <a:solidFill>
                  <a:srgbClr val="E1004E"/>
                </a:solidFill>
                <a:latin typeface="Overpass"/>
              </a:rPr>
              <a:t>Importance of evidenced based storytelling </a:t>
            </a:r>
          </a:p>
          <a:p>
            <a:pPr algn="just"/>
            <a:endParaRPr lang="en-GB" sz="800" b="1">
              <a:solidFill>
                <a:srgbClr val="E1004E"/>
              </a:solidFill>
              <a:latin typeface="Overpass"/>
            </a:endParaRPr>
          </a:p>
          <a:p>
            <a:pPr algn="just"/>
            <a:r>
              <a:rPr lang="en-GB" sz="800">
                <a:solidFill>
                  <a:schemeClr val="tx1">
                    <a:lumMod val="85000"/>
                    <a:lumOff val="15000"/>
                  </a:schemeClr>
                </a:solidFill>
                <a:latin typeface="Overpass"/>
                <a:ea typeface="+mn-lt"/>
                <a:cs typeface="+mn-lt"/>
              </a:rPr>
              <a:t>Another important learning that we will carry through to the next cohort is that evidence-based story telling is a must, if we want to see this sector expand. Prototyping and piloting are one part of this project, the other is that we must be able to inspire others to believe not only in the business case of each product, but how each product can make a difference to a person’s life. We deliberately compiled a diverse cohort whose projects would collectively demonstrate the ways in which heat stress and access to sustainable cooling affects the lives and businesses of at-risk communities.</a:t>
            </a:r>
          </a:p>
          <a:p>
            <a:pPr algn="just"/>
            <a:endParaRPr lang="en-GB" sz="800">
              <a:solidFill>
                <a:schemeClr val="tx1">
                  <a:lumMod val="85000"/>
                  <a:lumOff val="15000"/>
                </a:schemeClr>
              </a:solidFill>
              <a:latin typeface="Overpass"/>
              <a:cs typeface="Calibri"/>
            </a:endParaRPr>
          </a:p>
          <a:p>
            <a:pPr algn="just"/>
            <a:endParaRPr lang="en-GB" sz="800">
              <a:solidFill>
                <a:srgbClr val="04C98E"/>
              </a:solidFill>
              <a:latin typeface="Overpass"/>
              <a:ea typeface="+mn-lt"/>
              <a:cs typeface="+mn-lt"/>
            </a:endParaRPr>
          </a:p>
        </p:txBody>
      </p:sp>
    </p:spTree>
    <p:extLst>
      <p:ext uri="{BB962C8B-B14F-4D97-AF65-F5344CB8AC3E}">
        <p14:creationId xmlns:p14="http://schemas.microsoft.com/office/powerpoint/2010/main" val="310482090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haredContentType xmlns="Microsoft.SharePoint.Taxonomy.ContentTypeSync" SourceId="5c323eb9-42bf-4c5f-9fdb-2be1ed835cc9" ContentTypeId="0x0101005349523CC1896445A8482293E4E1B23E01" PreviousValue="false"/>
</file>

<file path=customXml/item2.xml><?xml version="1.0" encoding="utf-8"?>
<ct:contentTypeSchema xmlns:ct="http://schemas.microsoft.com/office/2006/metadata/contentType" xmlns:ma="http://schemas.microsoft.com/office/2006/metadata/properties/metaAttributes" ct:_="" ma:_="" ma:contentTypeName="Document Indexed" ma:contentTypeID="0x0101005349523CC1896445A8482293E4E1B23E01003387DB3C6BFA1F42813AB7F5E056CC86" ma:contentTypeVersion="8" ma:contentTypeDescription="" ma:contentTypeScope="" ma:versionID="4d4b0247d1983b8853cc11a663a76c82">
  <xsd:schema xmlns:xsd="http://www.w3.org/2001/XMLSchema" xmlns:xs="http://www.w3.org/2001/XMLSchema" xmlns:p="http://schemas.microsoft.com/office/2006/metadata/properties" xmlns:ns2="b2ee2435-268c-497f-8d3e-cec60d8d0625" targetNamespace="http://schemas.microsoft.com/office/2006/metadata/properties" ma:root="true" ma:fieldsID="5c17c234f19073eb36ef7d8ae1a63858" ns2:_="">
    <xsd:import namespace="b2ee2435-268c-497f-8d3e-cec60d8d0625"/>
    <xsd:element name="properties">
      <xsd:complexType>
        <xsd:sequence>
          <xsd:element name="documentManagement">
            <xsd:complexType>
              <xsd:all>
                <xsd:element ref="ns2:Trust" minOccurs="0"/>
                <xsd:element ref="ns2:DocumentType" minOccurs="0"/>
                <xsd:element ref="ns2:DocumentDate" minOccurs="0"/>
                <xsd:element ref="ns2:DocumentDescription" minOccurs="0"/>
                <xsd:element ref="ns2:DocumentComments" minOccurs="0"/>
                <xsd:element ref="ns2:RelatedEmail" minOccurs="0"/>
                <xsd:element ref="ns2:FromIndexerChoice" minOccurs="0"/>
                <xsd:element ref="ns2:FromEgami" minOccurs="0"/>
                <xsd:element ref="ns2:Scanned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2ee2435-268c-497f-8d3e-cec60d8d0625" elementFormDefault="qualified">
    <xsd:import namespace="http://schemas.microsoft.com/office/2006/documentManagement/types"/>
    <xsd:import namespace="http://schemas.microsoft.com/office/infopath/2007/PartnerControls"/>
    <xsd:element name="Trust" ma:index="2" nillable="true" ma:displayName="Trust" ma:format="Dropdown" ma:internalName="Trust">
      <xsd:simpleType>
        <xsd:restriction base="dms:Choice">
          <xsd:enumeration value="Alan &amp; Babette Sainsbury Charitable Fund"/>
          <xsd:enumeration value="Ashden Awards"/>
          <xsd:enumeration value="Ashden Trust"/>
          <xsd:enumeration value="Elizabeth Clark Charitable Trust"/>
          <xsd:enumeration value="Gatsby Africa"/>
          <xsd:enumeration value="Gatsby Charitable Foundation"/>
          <xsd:enumeration value="Gatsby Education"/>
          <xsd:enumeration value="Glass-House Trust"/>
          <xsd:enumeration value="Headley Trust"/>
          <xsd:enumeration value="Indigo Trust"/>
          <xsd:enumeration value="J J Charitable Trust"/>
          <xsd:enumeration value="Jerusalem Productions Ltd"/>
          <xsd:enumeration value="Jerusalem Trust"/>
          <xsd:enumeration value="Kay Kendall Leukaemia Fund"/>
          <xsd:enumeration value="Linbury Trust"/>
          <xsd:enumeration value="Lisa Sainsbury"/>
          <xsd:enumeration value="Mark Leonard Trust"/>
          <xsd:enumeration value="Monument Historic Buildings Trust"/>
          <xsd:enumeration value="Monument Trust"/>
          <xsd:enumeration value="Museums &amp; Galleries for Headley"/>
          <xsd:enumeration value="Staples Trust"/>
          <xsd:enumeration value="Tedworth Charitable Trust"/>
          <xsd:enumeration value="The Woolbeding Charity"/>
          <xsd:enumeration value="Three Guineas Trust"/>
          <xsd:enumeration value="True Colours Trust"/>
          <xsd:enumeration value="Woodward Charitable Trust"/>
        </xsd:restriction>
      </xsd:simpleType>
    </xsd:element>
    <xsd:element name="DocumentType" ma:index="3" nillable="true" ma:displayName="Document Type" ma:format="Dropdown" ma:internalName="DocumentType">
      <xsd:simpleType>
        <xsd:restriction base="dms:Choice">
          <xsd:enumeration value="Finance: Accounts"/>
          <xsd:enumeration value="Finance: Admin"/>
          <xsd:enumeration value="Finance: Budget"/>
          <xsd:enumeration value="Finance: Capital Commitments"/>
          <xsd:enumeration value="Finance: Cash"/>
          <xsd:enumeration value="Finance: CCIP"/>
          <xsd:enumeration value="Finance: Ch Commission Return"/>
          <xsd:enumeration value="Finance: Charity Comm Corr"/>
          <xsd:enumeration value="Finance: Charity/Tax Return"/>
          <xsd:enumeration value="Finance: Cheque Request"/>
          <xsd:enumeration value="Finance: Companies Hse Return"/>
          <xsd:enumeration value="Finance: Corporation Tax"/>
          <xsd:enumeration value="Finance: Creditors"/>
          <xsd:enumeration value="Finance: Debtors/Income"/>
          <xsd:enumeration value="Finance: Deed of Appointment"/>
          <xsd:enumeration value="Finance: Deed of Gift"/>
          <xsd:enumeration value="Finance: Deed of Resignation"/>
          <xsd:enumeration value="Finance: Deed of Retirement"/>
          <xsd:enumeration value="Finance: Donations"/>
          <xsd:enumeration value="Finance: Fixed Assets"/>
          <xsd:enumeration value="Finance: Gift Aid"/>
          <xsd:enumeration value="Finance: Investments"/>
          <xsd:enumeration value="Finance: JS Share Move"/>
          <xsd:enumeration value="Finance: Memorandum &amp; Arts"/>
          <xsd:enumeration value="Finance: P + L Schedules"/>
          <xsd:enumeration value="Finance: P/Y Accounts"/>
          <xsd:enumeration value="Finance: Queries"/>
          <xsd:enumeration value="Finance: Resolutions"/>
          <xsd:enumeration value="Finance: Royalty Statements"/>
          <xsd:enumeration value="Finance: Salaries"/>
          <xsd:enumeration value="Finance: Shares Gift"/>
          <xsd:enumeration value="Finance: Spit B/S"/>
          <xsd:enumeration value="Finance: SSAF"/>
          <xsd:enumeration value="Finance: Statutory"/>
          <xsd:enumeration value="Finance: Summary"/>
          <xsd:enumeration value="Finance: Sundry"/>
          <xsd:enumeration value="Finance: TB/Audit trails"/>
          <xsd:enumeration value="Finance: Trust Deed"/>
          <xsd:enumeration value="Finance: Valuation Report"/>
          <xsd:enumeration value="Finance: Valuations"/>
          <xsd:enumeration value="General: Accounts"/>
          <xsd:enumeration value="General: Agenda"/>
          <xsd:enumeration value="General: Agenda Item"/>
          <xsd:enumeration value="General: Agenda Papers"/>
          <xsd:enumeration value="General: Application"/>
          <xsd:enumeration value="General: Award Letter"/>
          <xsd:enumeration value="General: Bundle"/>
          <xsd:enumeration value="General: Certificate"/>
          <xsd:enumeration value="General: Confirmation of Transfer"/>
          <xsd:enumeration value="General: Contract"/>
          <xsd:enumeration value="General: Email"/>
          <xsd:enumeration value="General: Email Attachment"/>
          <xsd:enumeration value="General: Email In"/>
          <xsd:enumeration value="General: Email Out"/>
          <xsd:enumeration value="General: Extract of Minute"/>
          <xsd:enumeration value="General: Fax In"/>
          <xsd:enumeration value="General: Fax Out"/>
          <xsd:enumeration value="General: File note"/>
          <xsd:enumeration value="General: Finance"/>
          <xsd:enumeration value="General: General"/>
          <xsd:enumeration value="General: Grant Acceptance"/>
          <xsd:enumeration value="General: Grant Input Form"/>
          <xsd:enumeration value="General: Invoice"/>
          <xsd:enumeration value="General: Lease Agreement"/>
          <xsd:enumeration value="General: Letter"/>
          <xsd:enumeration value="General: Letter Encl. Cheque"/>
          <xsd:enumeration value="General: Letter In"/>
          <xsd:enumeration value="General: Letter Out"/>
          <xsd:enumeration value="General: Manual"/>
          <xsd:enumeration value="General: Meeting"/>
          <xsd:enumeration value="General: Memo"/>
          <xsd:enumeration value="General: Minutes"/>
          <xsd:enumeration value="General: News Article"/>
          <xsd:enumeration value="General: Note"/>
          <xsd:enumeration value="General: Order"/>
          <xsd:enumeration value="General: Original Proposal"/>
          <xsd:enumeration value="General: Other"/>
          <xsd:enumeration value="General: Policy Document"/>
          <xsd:enumeration value="General: Presentation"/>
          <xsd:enumeration value="General: Progress Report"/>
          <xsd:enumeration value="General: Quote"/>
          <xsd:enumeration value="General: Receipt"/>
          <xsd:enumeration value="General: Registration Document"/>
          <xsd:enumeration value="General: Report"/>
          <xsd:enumeration value="General: Request for Info"/>
          <xsd:enumeration value="General: Request for Payment"/>
          <xsd:enumeration value="General: Research"/>
          <xsd:enumeration value="General: Spreadsheet"/>
          <xsd:enumeration value="General: Trustees Paper"/>
          <xsd:enumeration value="Personnel: Contract of Employment"/>
          <xsd:enumeration value="Personnel: CV"/>
          <xsd:enumeration value="Personnel: Email"/>
          <xsd:enumeration value="Personnel: Interview Assessment Form"/>
          <xsd:enumeration value="Personnel: Letters"/>
          <xsd:enumeration value="Personnel: Medical Screening"/>
          <xsd:enumeration value="Personnel: Offer Letter"/>
          <xsd:enumeration value="Personnel: Other"/>
          <xsd:enumeration value="Personnel: Recruitment Form"/>
          <xsd:enumeration value="Personnel: References"/>
        </xsd:restriction>
      </xsd:simpleType>
    </xsd:element>
    <xsd:element name="DocumentDate" ma:index="4" nillable="true" ma:displayName="Document Date" ma:default="[today]" ma:format="DateOnly" ma:internalName="DocumentDate">
      <xsd:simpleType>
        <xsd:restriction base="dms:DateTime"/>
      </xsd:simpleType>
    </xsd:element>
    <xsd:element name="DocumentDescription" ma:index="5" nillable="true" ma:displayName="Document Description" ma:internalName="DocumentDescription">
      <xsd:simpleType>
        <xsd:restriction base="dms:Text">
          <xsd:maxLength value="255"/>
        </xsd:restriction>
      </xsd:simpleType>
    </xsd:element>
    <xsd:element name="DocumentComments" ma:index="6" nillable="true" ma:displayName="Document Comments" ma:internalName="DocumentComments">
      <xsd:simpleType>
        <xsd:restriction base="dms:Note">
          <xsd:maxLength value="255"/>
        </xsd:restriction>
      </xsd:simpleType>
    </xsd:element>
    <xsd:element name="RelatedEmail" ma:index="7" nillable="true" ma:displayName="Related Email" ma:format="Hyperlink" ma:internalName="RelatedEmail">
      <xsd:complexType>
        <xsd:complexContent>
          <xsd:extension base="dms:URL">
            <xsd:sequence>
              <xsd:element name="Url" type="dms:ValidUrl" minOccurs="0" nillable="true"/>
              <xsd:element name="Description" type="xsd:string" nillable="true"/>
            </xsd:sequence>
          </xsd:extension>
        </xsd:complexContent>
      </xsd:complexType>
    </xsd:element>
    <xsd:element name="FromIndexerChoice" ma:index="8" nillable="true" ma:displayName="From Indexer?" ma:default="No" ma:format="Dropdown" ma:internalName="FromIndexerChoice">
      <xsd:simpleType>
        <xsd:restriction base="dms:Choice">
          <xsd:enumeration value="No"/>
          <xsd:enumeration value="Yes"/>
        </xsd:restriction>
      </xsd:simpleType>
    </xsd:element>
    <xsd:element name="FromEgami" ma:index="9" nillable="true" ma:displayName="From Egami?" ma:default="No" ma:format="Dropdown" ma:internalName="FromEgami">
      <xsd:simpleType>
        <xsd:restriction base="dms:Choice">
          <xsd:enumeration value="No"/>
          <xsd:enumeration value="Yes"/>
        </xsd:restriction>
      </xsd:simpleType>
    </xsd:element>
    <xsd:element name="ScannedDate" ma:index="10" nillable="true" ma:displayName="Scanned Date" ma:format="DateOnly" ma:internalName="ScannedDate">
      <xsd:simpleType>
        <xsd:restriction base="dms:DateTim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5"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ScannedDate xmlns="b2ee2435-268c-497f-8d3e-cec60d8d0625" xsi:nil="true"/>
    <DocumentDescription xmlns="b2ee2435-268c-497f-8d3e-cec60d8d0625" xsi:nil="true"/>
    <Trust xmlns="b2ee2435-268c-497f-8d3e-cec60d8d0625" xsi:nil="true"/>
    <FromIndexerChoice xmlns="b2ee2435-268c-497f-8d3e-cec60d8d0625">No</FromIndexerChoice>
    <DocumentComments xmlns="b2ee2435-268c-497f-8d3e-cec60d8d0625" xsi:nil="true"/>
    <FromEgami xmlns="b2ee2435-268c-497f-8d3e-cec60d8d0625">No</FromEgami>
    <DocumentType xmlns="b2ee2435-268c-497f-8d3e-cec60d8d0625" xsi:nil="true"/>
    <RelatedEmail xmlns="b2ee2435-268c-497f-8d3e-cec60d8d0625">
      <Url xsi:nil="true"/>
      <Description xsi:nil="true"/>
    </RelatedEmail>
    <DocumentDate xmlns="b2ee2435-268c-497f-8d3e-cec60d8d0625">2021-08-04T19:32:15+00:00</DocumentDate>
  </documentManagement>
</p:properties>
</file>

<file path=customXml/itemProps1.xml><?xml version="1.0" encoding="utf-8"?>
<ds:datastoreItem xmlns:ds="http://schemas.openxmlformats.org/officeDocument/2006/customXml" ds:itemID="{362B3D46-A120-4177-B830-F8E270C5D141}">
  <ds:schemaRefs>
    <ds:schemaRef ds:uri="Microsoft.SharePoint.Taxonomy.ContentTypeSync"/>
  </ds:schemaRefs>
</ds:datastoreItem>
</file>

<file path=customXml/itemProps2.xml><?xml version="1.0" encoding="utf-8"?>
<ds:datastoreItem xmlns:ds="http://schemas.openxmlformats.org/officeDocument/2006/customXml" ds:itemID="{828D20E6-CD15-4EFB-8351-83985B28E1D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2ee2435-268c-497f-8d3e-cec60d8d062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9E32F78-119E-4092-9731-EB3FD98EB3A8}">
  <ds:schemaRefs>
    <ds:schemaRef ds:uri="http://schemas.microsoft.com/sharepoint/v3/contenttype/forms"/>
  </ds:schemaRefs>
</ds:datastoreItem>
</file>

<file path=customXml/itemProps4.xml><?xml version="1.0" encoding="utf-8"?>
<ds:datastoreItem xmlns:ds="http://schemas.openxmlformats.org/officeDocument/2006/customXml" ds:itemID="{25693BA0-3528-42A3-A31D-945C879F4ADF}">
  <ds:schemaRefs>
    <ds:schemaRef ds:uri="http://purl.org/dc/dcmitype/"/>
    <ds:schemaRef ds:uri="http://schemas.microsoft.com/office/infopath/2007/PartnerControls"/>
    <ds:schemaRef ds:uri="b2ee2435-268c-497f-8d3e-cec60d8d0625"/>
    <ds:schemaRef ds:uri="http://purl.org/dc/terms/"/>
    <ds:schemaRef ds:uri="http://schemas.microsoft.com/office/2006/metadata/properties"/>
    <ds:schemaRef ds:uri="http://schemas.microsoft.com/office/2006/documentManagement/types"/>
    <ds:schemaRef ds:uri="http://schemas.openxmlformats.org/package/2006/metadata/core-properties"/>
    <ds:schemaRef ds:uri="http://www.w3.org/XML/1998/namespace"/>
    <ds:schemaRef ds:uri="http://purl.org/dc/elements/1.1/"/>
  </ds:schemaRefs>
</ds:datastoreItem>
</file>

<file path=docProps/app.xml><?xml version="1.0" encoding="utf-8"?>
<Properties xmlns="http://schemas.openxmlformats.org/officeDocument/2006/extended-properties" xmlns:vt="http://schemas.openxmlformats.org/officeDocument/2006/docPropsVTypes">
  <TotalTime>49</TotalTime>
  <Words>12588</Words>
  <Application>Microsoft Office PowerPoint</Application>
  <PresentationFormat>Widescreen</PresentationFormat>
  <Paragraphs>693</Paragraphs>
  <Slides>47</Slides>
  <Notes>44</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47</vt:i4>
      </vt:variant>
    </vt:vector>
  </HeadingPairs>
  <TitlesOfParts>
    <vt:vector size="56" baseType="lpstr">
      <vt:lpstr>Arial</vt:lpstr>
      <vt:lpstr>Arial,Sans-Serif</vt:lpstr>
      <vt:lpstr>Calibri</vt:lpstr>
      <vt:lpstr>Calibri Light</vt:lpstr>
      <vt:lpstr>Open Sans</vt:lpstr>
      <vt:lpstr>Overpass</vt:lpstr>
      <vt:lpstr>WordVisi_MSFontService</vt:lpstr>
      <vt:lpstr>Office Theme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Fiona Duggan</dc:creator>
  <cp:lastModifiedBy>Francesca Tute</cp:lastModifiedBy>
  <cp:revision>3</cp:revision>
  <dcterms:created xsi:type="dcterms:W3CDTF">2021-07-27T06:21:32Z</dcterms:created>
  <dcterms:modified xsi:type="dcterms:W3CDTF">2023-04-20T11:39:19Z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haredWithUsers">
    <vt:lpwstr>26;#Chhavi Sharma;#3605;#Craig Burnett;#5223;#Fiona Duggan;#23;#Ellen Dobbs;#6507;#Catherine Discenza;#165;#Giles Bristow;#3732;#Harriet Lamb;#4942;#Emma Seery;#6063;#Catherine True;#4801;#Nashwa Naushad;#169;#Anita Henderson</vt:lpwstr>
  </property>
  <property fmtid="{D5CDD505-2E9C-101B-9397-08002B2CF9AE}" pid="3" name="ContentTypeId">
    <vt:lpwstr>0x0101005349523CC1896445A8482293E4E1B23E01003387DB3C6BFA1F42813AB7F5E056CC86</vt:lpwstr>
  </property>
</Properties>
</file>